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9"/>
  </p:notesMasterIdLst>
  <p:sldIdLst>
    <p:sldId id="314" r:id="rId2"/>
    <p:sldId id="306" r:id="rId3"/>
    <p:sldId id="296" r:id="rId4"/>
    <p:sldId id="311" r:id="rId5"/>
    <p:sldId id="297" r:id="rId6"/>
    <p:sldId id="298" r:id="rId7"/>
    <p:sldId id="262" r:id="rId8"/>
    <p:sldId id="299" r:id="rId9"/>
    <p:sldId id="303" r:id="rId10"/>
    <p:sldId id="304" r:id="rId11"/>
    <p:sldId id="312" r:id="rId12"/>
    <p:sldId id="313" r:id="rId13"/>
    <p:sldId id="310" r:id="rId14"/>
    <p:sldId id="309" r:id="rId15"/>
    <p:sldId id="308" r:id="rId16"/>
    <p:sldId id="293" r:id="rId17"/>
    <p:sldId id="27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2" autoAdjust="0"/>
    <p:restoredTop sz="94660"/>
  </p:normalViewPr>
  <p:slideViewPr>
    <p:cSldViewPr>
      <p:cViewPr varScale="1">
        <p:scale>
          <a:sx n="81" d="100"/>
          <a:sy n="81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6A514F-0287-4976-B443-5EE80BEFD94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7B6DD4-4C9E-4FD4-9C4A-E7998B3B42DA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ҚАЛЫПТАСТЫРУШЫ</a:t>
          </a:r>
          <a:endParaRPr lang="ru-RU" b="1" dirty="0" smtClean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b="1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Formative</a:t>
          </a:r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(формирующее / текущее)</a:t>
          </a:r>
        </a:p>
      </dgm:t>
    </dgm:pt>
    <dgm:pt modelId="{761E8E43-FD0A-4670-9F7A-1BC52FE44BD0}" type="parTrans" cxnId="{917E0787-4931-4552-BE7E-718E783E6807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14F8C6-76CC-4D31-BF15-AC8607E3257A}" type="sibTrans" cxnId="{917E0787-4931-4552-BE7E-718E783E6807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871D24-F30E-42AC-ACF7-09A2439E44F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Оқыту барысында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44C714-3ED6-42A2-AC69-56BA14B110B0}" type="parTrans" cxnId="{58F7AF94-4914-497A-8F06-F6D6796D4139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ABCDF6-8397-41F0-8F24-9B6D0F293491}" type="sibTrans" cxnId="{58F7AF94-4914-497A-8F06-F6D6796D4139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0FDF73-3C73-42D4-B65E-15B457507E3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Кері байланыс береді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E64151-1604-494F-B265-DCE233931B19}" type="parTrans" cxnId="{A7BB85AA-1CD5-42E2-8859-4A3E9420DE25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55A597-82CE-4F52-9CD3-360F4CC4534A}" type="sibTrans" cxnId="{A7BB85AA-1CD5-42E2-8859-4A3E9420DE25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DEEE87-43E2-4AA1-8E81-B50090847586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ЖИЫНТЫҚ</a:t>
          </a:r>
          <a:endParaRPr lang="ru-RU" b="1" dirty="0" smtClean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Summative</a:t>
          </a:r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итоговое)</a:t>
          </a:r>
        </a:p>
      </dgm:t>
    </dgm:pt>
    <dgm:pt modelId="{1FF053F3-BDC8-4C45-9ADB-717E79E33BC3}" type="parTrans" cxnId="{32C5BD70-C2EB-4770-A53C-4E050DF9F86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BF479B-A03A-479C-B203-6B236531F2D5}" type="sibTrans" cxnId="{32C5BD70-C2EB-4770-A53C-4E050DF9F86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2B13DB-1502-4B69-AA27-6626CC26CBF1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Әдетте тақырыптың, бөлімнің соңында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DDDD8D-2627-45E8-AD7B-03B31EC69642}" type="parTrans" cxnId="{DAB285B6-828F-4F54-9EAC-EC5DFF00CF6A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063611-7CA2-4CD2-8E50-7B781EE21777}" type="sibTrans" cxnId="{DAB285B6-828F-4F54-9EAC-EC5DFF00CF6A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94E0FB-7E9C-4CB7-BA97-272D08450F1B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Қорытынды тұжырым береді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B77974-D04D-4E2B-80CD-ECEF6CA749CC}" type="parTrans" cxnId="{0DEAC8F1-1EAE-48FA-B805-3E984641927D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A9C4C9-6189-4187-BC4D-0778FBE54247}" type="sibTrans" cxnId="{0DEAC8F1-1EAE-48FA-B805-3E984641927D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861E57-76D5-487B-BAD4-85601F24DA71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Оқушыларға өз жұмыстарын түзетуге көмектеседі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342E21-8A7E-4D2B-A92C-31DC31F02A24}" type="parTrans" cxnId="{98A36A12-7FED-4AA9-8CDD-D09D62C2968E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E527CC-75CE-430D-BCA2-8D64CEAD046C}" type="sibTrans" cxnId="{98A36A12-7FED-4AA9-8CDD-D09D62C2968E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A2D099-DA9D-4171-92C0-71EA6112C6B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Мұғалімдерге өз жұмысын жоспарлауға жәрдемдеседі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61A77F-BDAA-4823-98DB-C429D3591E81}" type="parTrans" cxnId="{757FEE6F-A791-4854-BBC6-DAE1B956E4DE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7897A7-C349-4B4A-A1F5-F807F4FCBDAB}" type="sibTrans" cxnId="{757FEE6F-A791-4854-BBC6-DAE1B956E4DE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82AD55-8B79-4229-8233-A24B3FD05DB3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Оқушыларға нені үйренгендігін көрсетуге мүмкіндік береді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0DF6B0-B5C2-4332-A1D1-BC3332C907ED}" type="parTrans" cxnId="{861FD2A1-6203-40E5-A78B-115BF1D480DD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C41428-9150-4F22-B1EF-47E414452B45}" type="sibTrans" cxnId="{861FD2A1-6203-40E5-A78B-115BF1D480DD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482BB9-DA91-492E-8C63-7DC4C3521E51}" type="pres">
      <dgm:prSet presAssocID="{DD6A514F-0287-4976-B443-5EE80BEFD94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2CE688-9F9F-489F-93D5-9816693B6E98}" type="pres">
      <dgm:prSet presAssocID="{E97B6DD4-4C9E-4FD4-9C4A-E7998B3B42DA}" presName="compNode" presStyleCnt="0"/>
      <dgm:spPr/>
    </dgm:pt>
    <dgm:pt modelId="{3CA6AE54-5C6C-4640-9A46-C33A92D66F04}" type="pres">
      <dgm:prSet presAssocID="{E97B6DD4-4C9E-4FD4-9C4A-E7998B3B42DA}" presName="aNode" presStyleLbl="bgShp" presStyleIdx="0" presStyleCnt="2"/>
      <dgm:spPr/>
      <dgm:t>
        <a:bodyPr/>
        <a:lstStyle/>
        <a:p>
          <a:endParaRPr lang="ru-RU"/>
        </a:p>
      </dgm:t>
    </dgm:pt>
    <dgm:pt modelId="{02AE1871-BE3D-4B66-BC82-3E423F894A3E}" type="pres">
      <dgm:prSet presAssocID="{E97B6DD4-4C9E-4FD4-9C4A-E7998B3B42DA}" presName="textNode" presStyleLbl="bgShp" presStyleIdx="0" presStyleCnt="2"/>
      <dgm:spPr/>
      <dgm:t>
        <a:bodyPr/>
        <a:lstStyle/>
        <a:p>
          <a:endParaRPr lang="ru-RU"/>
        </a:p>
      </dgm:t>
    </dgm:pt>
    <dgm:pt modelId="{A076FF9C-6D24-4D36-806C-0805375E4129}" type="pres">
      <dgm:prSet presAssocID="{E97B6DD4-4C9E-4FD4-9C4A-E7998B3B42DA}" presName="compChildNode" presStyleCnt="0"/>
      <dgm:spPr/>
    </dgm:pt>
    <dgm:pt modelId="{3F1533CC-8AEB-42E9-BDB7-9F9BB8BA25FE}" type="pres">
      <dgm:prSet presAssocID="{E97B6DD4-4C9E-4FD4-9C4A-E7998B3B42DA}" presName="theInnerList" presStyleCnt="0"/>
      <dgm:spPr/>
    </dgm:pt>
    <dgm:pt modelId="{7955279E-D2E8-4C3D-9B85-9D7E483CA9B3}" type="pres">
      <dgm:prSet presAssocID="{45871D24-F30E-42AC-ACF7-09A2439E44FF}" presName="childNode" presStyleLbl="node1" presStyleIdx="0" presStyleCnt="7" custScaleX="115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E5C94-49FF-497E-9385-3B82F6739DBC}" type="pres">
      <dgm:prSet presAssocID="{45871D24-F30E-42AC-ACF7-09A2439E44FF}" presName="aSpace2" presStyleCnt="0"/>
      <dgm:spPr/>
    </dgm:pt>
    <dgm:pt modelId="{3C412D15-83EA-495E-ADB7-662C5C3D2CC1}" type="pres">
      <dgm:prSet presAssocID="{1D0FDF73-3C73-42D4-B65E-15B457507E3F}" presName="childNode" presStyleLbl="node1" presStyleIdx="1" presStyleCnt="7" custScaleX="115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13052-B2A1-496C-8116-F3ED9CE42B0A}" type="pres">
      <dgm:prSet presAssocID="{1D0FDF73-3C73-42D4-B65E-15B457507E3F}" presName="aSpace2" presStyleCnt="0"/>
      <dgm:spPr/>
    </dgm:pt>
    <dgm:pt modelId="{5C1721E1-C0D3-4068-8404-D61FFF0B49EF}" type="pres">
      <dgm:prSet presAssocID="{11861E57-76D5-487B-BAD4-85601F24DA71}" presName="childNode" presStyleLbl="node1" presStyleIdx="2" presStyleCnt="7" custScaleX="115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DA2B0-678A-42E5-92C8-F869A869A582}" type="pres">
      <dgm:prSet presAssocID="{11861E57-76D5-487B-BAD4-85601F24DA71}" presName="aSpace2" presStyleCnt="0"/>
      <dgm:spPr/>
    </dgm:pt>
    <dgm:pt modelId="{1FA4B341-6814-4AF3-AA57-184E438DD45D}" type="pres">
      <dgm:prSet presAssocID="{87A2D099-DA9D-4171-92C0-71EA6112C6B4}" presName="childNode" presStyleLbl="node1" presStyleIdx="3" presStyleCnt="7" custScaleX="115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259E6B-17EE-48B3-8A41-BD961B302E52}" type="pres">
      <dgm:prSet presAssocID="{E97B6DD4-4C9E-4FD4-9C4A-E7998B3B42DA}" presName="aSpace" presStyleCnt="0"/>
      <dgm:spPr/>
    </dgm:pt>
    <dgm:pt modelId="{DB0A258C-17DB-42BC-B608-4501305DCFDC}" type="pres">
      <dgm:prSet presAssocID="{5ADEEE87-43E2-4AA1-8E81-B50090847586}" presName="compNode" presStyleCnt="0"/>
      <dgm:spPr/>
    </dgm:pt>
    <dgm:pt modelId="{D475263F-031C-4FC8-8987-4DC0D9CE954A}" type="pres">
      <dgm:prSet presAssocID="{5ADEEE87-43E2-4AA1-8E81-B50090847586}" presName="aNode" presStyleLbl="bgShp" presStyleIdx="1" presStyleCnt="2"/>
      <dgm:spPr/>
      <dgm:t>
        <a:bodyPr/>
        <a:lstStyle/>
        <a:p>
          <a:endParaRPr lang="ru-RU"/>
        </a:p>
      </dgm:t>
    </dgm:pt>
    <dgm:pt modelId="{A06FF576-4F81-467A-BE36-D1E9E3DF9AE1}" type="pres">
      <dgm:prSet presAssocID="{5ADEEE87-43E2-4AA1-8E81-B50090847586}" presName="textNode" presStyleLbl="bgShp" presStyleIdx="1" presStyleCnt="2"/>
      <dgm:spPr/>
      <dgm:t>
        <a:bodyPr/>
        <a:lstStyle/>
        <a:p>
          <a:endParaRPr lang="ru-RU"/>
        </a:p>
      </dgm:t>
    </dgm:pt>
    <dgm:pt modelId="{75365D05-F010-4B4A-BD38-833674701DD0}" type="pres">
      <dgm:prSet presAssocID="{5ADEEE87-43E2-4AA1-8E81-B50090847586}" presName="compChildNode" presStyleCnt="0"/>
      <dgm:spPr/>
    </dgm:pt>
    <dgm:pt modelId="{71C2025A-0378-44FF-A7E6-1A8D6552A58B}" type="pres">
      <dgm:prSet presAssocID="{5ADEEE87-43E2-4AA1-8E81-B50090847586}" presName="theInnerList" presStyleCnt="0"/>
      <dgm:spPr/>
    </dgm:pt>
    <dgm:pt modelId="{F786518F-FE83-48E9-B783-E86D5830A039}" type="pres">
      <dgm:prSet presAssocID="{452B13DB-1502-4B69-AA27-6626CC26CBF1}" presName="childNode" presStyleLbl="node1" presStyleIdx="4" presStyleCnt="7" custScaleX="115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0B74A8-1FF7-4561-A37C-F3B7794610C8}" type="pres">
      <dgm:prSet presAssocID="{452B13DB-1502-4B69-AA27-6626CC26CBF1}" presName="aSpace2" presStyleCnt="0"/>
      <dgm:spPr/>
    </dgm:pt>
    <dgm:pt modelId="{39E2EA85-82D6-4CC1-BC71-D24832A31F84}" type="pres">
      <dgm:prSet presAssocID="{6A94E0FB-7E9C-4CB7-BA97-272D08450F1B}" presName="childNode" presStyleLbl="node1" presStyleIdx="5" presStyleCnt="7" custScaleX="115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46A92C-530B-4397-9769-7E4A2632B139}" type="pres">
      <dgm:prSet presAssocID="{6A94E0FB-7E9C-4CB7-BA97-272D08450F1B}" presName="aSpace2" presStyleCnt="0"/>
      <dgm:spPr/>
    </dgm:pt>
    <dgm:pt modelId="{323E10F5-EE1B-498D-8166-08850AD0F0C4}" type="pres">
      <dgm:prSet presAssocID="{0982AD55-8B79-4229-8233-A24B3FD05DB3}" presName="childNode" presStyleLbl="node1" presStyleIdx="6" presStyleCnt="7" custScaleX="115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007322-1B98-4DDC-B1A6-114ACE959E1C}" type="presOf" srcId="{DD6A514F-0287-4976-B443-5EE80BEFD94D}" destId="{60482BB9-DA91-492E-8C63-7DC4C3521E51}" srcOrd="0" destOrd="0" presId="urn:microsoft.com/office/officeart/2005/8/layout/lProcess2"/>
    <dgm:cxn modelId="{0DEAC8F1-1EAE-48FA-B805-3E984641927D}" srcId="{5ADEEE87-43E2-4AA1-8E81-B50090847586}" destId="{6A94E0FB-7E9C-4CB7-BA97-272D08450F1B}" srcOrd="1" destOrd="0" parTransId="{29B77974-D04D-4E2B-80CD-ECEF6CA749CC}" sibTransId="{2CA9C4C9-6189-4187-BC4D-0778FBE54247}"/>
    <dgm:cxn modelId="{7DF2064F-D7F7-4295-8214-A2AB0B19DA85}" type="presOf" srcId="{E97B6DD4-4C9E-4FD4-9C4A-E7998B3B42DA}" destId="{3CA6AE54-5C6C-4640-9A46-C33A92D66F04}" srcOrd="0" destOrd="0" presId="urn:microsoft.com/office/officeart/2005/8/layout/lProcess2"/>
    <dgm:cxn modelId="{6884651B-5039-4EAC-939A-01FAF1197A3E}" type="presOf" srcId="{87A2D099-DA9D-4171-92C0-71EA6112C6B4}" destId="{1FA4B341-6814-4AF3-AA57-184E438DD45D}" srcOrd="0" destOrd="0" presId="urn:microsoft.com/office/officeart/2005/8/layout/lProcess2"/>
    <dgm:cxn modelId="{A3E4A872-89CE-44D6-9225-50FEEF9D5C90}" type="presOf" srcId="{452B13DB-1502-4B69-AA27-6626CC26CBF1}" destId="{F786518F-FE83-48E9-B783-E86D5830A039}" srcOrd="0" destOrd="0" presId="urn:microsoft.com/office/officeart/2005/8/layout/lProcess2"/>
    <dgm:cxn modelId="{30F48097-51AA-402C-9305-3B504B2EE172}" type="presOf" srcId="{0982AD55-8B79-4229-8233-A24B3FD05DB3}" destId="{323E10F5-EE1B-498D-8166-08850AD0F0C4}" srcOrd="0" destOrd="0" presId="urn:microsoft.com/office/officeart/2005/8/layout/lProcess2"/>
    <dgm:cxn modelId="{904DB414-7D05-4E41-9508-0D01398B3FBC}" type="presOf" srcId="{5ADEEE87-43E2-4AA1-8E81-B50090847586}" destId="{A06FF576-4F81-467A-BE36-D1E9E3DF9AE1}" srcOrd="1" destOrd="0" presId="urn:microsoft.com/office/officeart/2005/8/layout/lProcess2"/>
    <dgm:cxn modelId="{32C5BD70-C2EB-4770-A53C-4E050DF9F86C}" srcId="{DD6A514F-0287-4976-B443-5EE80BEFD94D}" destId="{5ADEEE87-43E2-4AA1-8E81-B50090847586}" srcOrd="1" destOrd="0" parTransId="{1FF053F3-BDC8-4C45-9ADB-717E79E33BC3}" sibTransId="{0CBF479B-A03A-479C-B203-6B236531F2D5}"/>
    <dgm:cxn modelId="{861FD2A1-6203-40E5-A78B-115BF1D480DD}" srcId="{5ADEEE87-43E2-4AA1-8E81-B50090847586}" destId="{0982AD55-8B79-4229-8233-A24B3FD05DB3}" srcOrd="2" destOrd="0" parTransId="{5F0DF6B0-B5C2-4332-A1D1-BC3332C907ED}" sibTransId="{F4C41428-9150-4F22-B1EF-47E414452B45}"/>
    <dgm:cxn modelId="{A7BB85AA-1CD5-42E2-8859-4A3E9420DE25}" srcId="{E97B6DD4-4C9E-4FD4-9C4A-E7998B3B42DA}" destId="{1D0FDF73-3C73-42D4-B65E-15B457507E3F}" srcOrd="1" destOrd="0" parTransId="{8BE64151-1604-494F-B265-DCE233931B19}" sibTransId="{4955A597-82CE-4F52-9CD3-360F4CC4534A}"/>
    <dgm:cxn modelId="{58F7AF94-4914-497A-8F06-F6D6796D4139}" srcId="{E97B6DD4-4C9E-4FD4-9C4A-E7998B3B42DA}" destId="{45871D24-F30E-42AC-ACF7-09A2439E44FF}" srcOrd="0" destOrd="0" parTransId="{0C44C714-3ED6-42A2-AC69-56BA14B110B0}" sibTransId="{5FABCDF6-8397-41F0-8F24-9B6D0F293491}"/>
    <dgm:cxn modelId="{EE78353A-5FC9-4674-B159-6831A3ED950B}" type="presOf" srcId="{6A94E0FB-7E9C-4CB7-BA97-272D08450F1B}" destId="{39E2EA85-82D6-4CC1-BC71-D24832A31F84}" srcOrd="0" destOrd="0" presId="urn:microsoft.com/office/officeart/2005/8/layout/lProcess2"/>
    <dgm:cxn modelId="{98A36A12-7FED-4AA9-8CDD-D09D62C2968E}" srcId="{E97B6DD4-4C9E-4FD4-9C4A-E7998B3B42DA}" destId="{11861E57-76D5-487B-BAD4-85601F24DA71}" srcOrd="2" destOrd="0" parTransId="{8D342E21-8A7E-4D2B-A92C-31DC31F02A24}" sibTransId="{F4E527CC-75CE-430D-BCA2-8D64CEAD046C}"/>
    <dgm:cxn modelId="{7AED9763-C07E-4F88-9F07-549BFD5D5F6B}" type="presOf" srcId="{5ADEEE87-43E2-4AA1-8E81-B50090847586}" destId="{D475263F-031C-4FC8-8987-4DC0D9CE954A}" srcOrd="0" destOrd="0" presId="urn:microsoft.com/office/officeart/2005/8/layout/lProcess2"/>
    <dgm:cxn modelId="{12D27B23-EE64-4375-BAE3-DB0137D7D172}" type="presOf" srcId="{11861E57-76D5-487B-BAD4-85601F24DA71}" destId="{5C1721E1-C0D3-4068-8404-D61FFF0B49EF}" srcOrd="0" destOrd="0" presId="urn:microsoft.com/office/officeart/2005/8/layout/lProcess2"/>
    <dgm:cxn modelId="{757FEE6F-A791-4854-BBC6-DAE1B956E4DE}" srcId="{E97B6DD4-4C9E-4FD4-9C4A-E7998B3B42DA}" destId="{87A2D099-DA9D-4171-92C0-71EA6112C6B4}" srcOrd="3" destOrd="0" parTransId="{0961A77F-BDAA-4823-98DB-C429D3591E81}" sibTransId="{537897A7-C349-4B4A-A1F5-F807F4FCBDAB}"/>
    <dgm:cxn modelId="{5666CE1A-52D5-4B42-93B7-4055472AA210}" type="presOf" srcId="{E97B6DD4-4C9E-4FD4-9C4A-E7998B3B42DA}" destId="{02AE1871-BE3D-4B66-BC82-3E423F894A3E}" srcOrd="1" destOrd="0" presId="urn:microsoft.com/office/officeart/2005/8/layout/lProcess2"/>
    <dgm:cxn modelId="{DAB285B6-828F-4F54-9EAC-EC5DFF00CF6A}" srcId="{5ADEEE87-43E2-4AA1-8E81-B50090847586}" destId="{452B13DB-1502-4B69-AA27-6626CC26CBF1}" srcOrd="0" destOrd="0" parTransId="{04DDDD8D-2627-45E8-AD7B-03B31EC69642}" sibTransId="{7C063611-7CA2-4CD2-8E50-7B781EE21777}"/>
    <dgm:cxn modelId="{6D8B58BB-D499-4FC5-A032-B73C29E4ABE4}" type="presOf" srcId="{1D0FDF73-3C73-42D4-B65E-15B457507E3F}" destId="{3C412D15-83EA-495E-ADB7-662C5C3D2CC1}" srcOrd="0" destOrd="0" presId="urn:microsoft.com/office/officeart/2005/8/layout/lProcess2"/>
    <dgm:cxn modelId="{CAC6A953-7677-4FBC-87D4-3224B492AD38}" type="presOf" srcId="{45871D24-F30E-42AC-ACF7-09A2439E44FF}" destId="{7955279E-D2E8-4C3D-9B85-9D7E483CA9B3}" srcOrd="0" destOrd="0" presId="urn:microsoft.com/office/officeart/2005/8/layout/lProcess2"/>
    <dgm:cxn modelId="{917E0787-4931-4552-BE7E-718E783E6807}" srcId="{DD6A514F-0287-4976-B443-5EE80BEFD94D}" destId="{E97B6DD4-4C9E-4FD4-9C4A-E7998B3B42DA}" srcOrd="0" destOrd="0" parTransId="{761E8E43-FD0A-4670-9F7A-1BC52FE44BD0}" sibTransId="{9614F8C6-76CC-4D31-BF15-AC8607E3257A}"/>
    <dgm:cxn modelId="{05D1A6D5-7B2F-4501-A379-DA34CE0F0462}" type="presParOf" srcId="{60482BB9-DA91-492E-8C63-7DC4C3521E51}" destId="{022CE688-9F9F-489F-93D5-9816693B6E98}" srcOrd="0" destOrd="0" presId="urn:microsoft.com/office/officeart/2005/8/layout/lProcess2"/>
    <dgm:cxn modelId="{B7A1DAF1-D0F8-4406-A619-2B402029D1F4}" type="presParOf" srcId="{022CE688-9F9F-489F-93D5-9816693B6E98}" destId="{3CA6AE54-5C6C-4640-9A46-C33A92D66F04}" srcOrd="0" destOrd="0" presId="urn:microsoft.com/office/officeart/2005/8/layout/lProcess2"/>
    <dgm:cxn modelId="{1FA606A3-24B7-4761-9D74-2D8DB9F5AFB2}" type="presParOf" srcId="{022CE688-9F9F-489F-93D5-9816693B6E98}" destId="{02AE1871-BE3D-4B66-BC82-3E423F894A3E}" srcOrd="1" destOrd="0" presId="urn:microsoft.com/office/officeart/2005/8/layout/lProcess2"/>
    <dgm:cxn modelId="{2210A8C6-C91B-4695-9785-BB3C78C174F4}" type="presParOf" srcId="{022CE688-9F9F-489F-93D5-9816693B6E98}" destId="{A076FF9C-6D24-4D36-806C-0805375E4129}" srcOrd="2" destOrd="0" presId="urn:microsoft.com/office/officeart/2005/8/layout/lProcess2"/>
    <dgm:cxn modelId="{FF7D576C-A383-4917-AEBB-D314980F5B51}" type="presParOf" srcId="{A076FF9C-6D24-4D36-806C-0805375E4129}" destId="{3F1533CC-8AEB-42E9-BDB7-9F9BB8BA25FE}" srcOrd="0" destOrd="0" presId="urn:microsoft.com/office/officeart/2005/8/layout/lProcess2"/>
    <dgm:cxn modelId="{2E5F97A8-7BE2-4DA9-82D3-F4F88095AB34}" type="presParOf" srcId="{3F1533CC-8AEB-42E9-BDB7-9F9BB8BA25FE}" destId="{7955279E-D2E8-4C3D-9B85-9D7E483CA9B3}" srcOrd="0" destOrd="0" presId="urn:microsoft.com/office/officeart/2005/8/layout/lProcess2"/>
    <dgm:cxn modelId="{00233CE6-8F9F-4B29-901E-4234E9A1C6FE}" type="presParOf" srcId="{3F1533CC-8AEB-42E9-BDB7-9F9BB8BA25FE}" destId="{5A1E5C94-49FF-497E-9385-3B82F6739DBC}" srcOrd="1" destOrd="0" presId="urn:microsoft.com/office/officeart/2005/8/layout/lProcess2"/>
    <dgm:cxn modelId="{1DE9D0E6-780F-4B6B-A748-8C16A689134F}" type="presParOf" srcId="{3F1533CC-8AEB-42E9-BDB7-9F9BB8BA25FE}" destId="{3C412D15-83EA-495E-ADB7-662C5C3D2CC1}" srcOrd="2" destOrd="0" presId="urn:microsoft.com/office/officeart/2005/8/layout/lProcess2"/>
    <dgm:cxn modelId="{D3BD10F2-B156-4CD4-B329-28CB8C5BC723}" type="presParOf" srcId="{3F1533CC-8AEB-42E9-BDB7-9F9BB8BA25FE}" destId="{C6A13052-B2A1-496C-8116-F3ED9CE42B0A}" srcOrd="3" destOrd="0" presId="urn:microsoft.com/office/officeart/2005/8/layout/lProcess2"/>
    <dgm:cxn modelId="{A80ADC33-2D09-4402-8263-8F4C8E439DD6}" type="presParOf" srcId="{3F1533CC-8AEB-42E9-BDB7-9F9BB8BA25FE}" destId="{5C1721E1-C0D3-4068-8404-D61FFF0B49EF}" srcOrd="4" destOrd="0" presId="urn:microsoft.com/office/officeart/2005/8/layout/lProcess2"/>
    <dgm:cxn modelId="{CB25AD1A-6EC0-4CB0-ADAF-8BED0F5BDD0D}" type="presParOf" srcId="{3F1533CC-8AEB-42E9-BDB7-9F9BB8BA25FE}" destId="{05EDA2B0-678A-42E5-92C8-F869A869A582}" srcOrd="5" destOrd="0" presId="urn:microsoft.com/office/officeart/2005/8/layout/lProcess2"/>
    <dgm:cxn modelId="{B8D799C4-4630-441C-BFB2-AED4EE3E4396}" type="presParOf" srcId="{3F1533CC-8AEB-42E9-BDB7-9F9BB8BA25FE}" destId="{1FA4B341-6814-4AF3-AA57-184E438DD45D}" srcOrd="6" destOrd="0" presId="urn:microsoft.com/office/officeart/2005/8/layout/lProcess2"/>
    <dgm:cxn modelId="{7718452B-A2D0-44E1-AEBA-E407F723C82B}" type="presParOf" srcId="{60482BB9-DA91-492E-8C63-7DC4C3521E51}" destId="{C7259E6B-17EE-48B3-8A41-BD961B302E52}" srcOrd="1" destOrd="0" presId="urn:microsoft.com/office/officeart/2005/8/layout/lProcess2"/>
    <dgm:cxn modelId="{44B37F64-C1FB-4CCA-AE56-5C31CAC4FF3D}" type="presParOf" srcId="{60482BB9-DA91-492E-8C63-7DC4C3521E51}" destId="{DB0A258C-17DB-42BC-B608-4501305DCFDC}" srcOrd="2" destOrd="0" presId="urn:microsoft.com/office/officeart/2005/8/layout/lProcess2"/>
    <dgm:cxn modelId="{889B9A85-D8C1-4E45-8752-250788A76274}" type="presParOf" srcId="{DB0A258C-17DB-42BC-B608-4501305DCFDC}" destId="{D475263F-031C-4FC8-8987-4DC0D9CE954A}" srcOrd="0" destOrd="0" presId="urn:microsoft.com/office/officeart/2005/8/layout/lProcess2"/>
    <dgm:cxn modelId="{39341D6A-61CA-4220-8E69-F1CFD15ED8B0}" type="presParOf" srcId="{DB0A258C-17DB-42BC-B608-4501305DCFDC}" destId="{A06FF576-4F81-467A-BE36-D1E9E3DF9AE1}" srcOrd="1" destOrd="0" presId="urn:microsoft.com/office/officeart/2005/8/layout/lProcess2"/>
    <dgm:cxn modelId="{C28F21FD-13E8-4E4F-A54E-4B3B2C9CD03A}" type="presParOf" srcId="{DB0A258C-17DB-42BC-B608-4501305DCFDC}" destId="{75365D05-F010-4B4A-BD38-833674701DD0}" srcOrd="2" destOrd="0" presId="urn:microsoft.com/office/officeart/2005/8/layout/lProcess2"/>
    <dgm:cxn modelId="{4E7DEA60-709D-49B4-A750-89566E7EE0B4}" type="presParOf" srcId="{75365D05-F010-4B4A-BD38-833674701DD0}" destId="{71C2025A-0378-44FF-A7E6-1A8D6552A58B}" srcOrd="0" destOrd="0" presId="urn:microsoft.com/office/officeart/2005/8/layout/lProcess2"/>
    <dgm:cxn modelId="{517678F0-F332-43EA-9C67-1FAB6A77CB40}" type="presParOf" srcId="{71C2025A-0378-44FF-A7E6-1A8D6552A58B}" destId="{F786518F-FE83-48E9-B783-E86D5830A039}" srcOrd="0" destOrd="0" presId="urn:microsoft.com/office/officeart/2005/8/layout/lProcess2"/>
    <dgm:cxn modelId="{B77FE91D-E2EB-4FDE-9B70-85F983F4546E}" type="presParOf" srcId="{71C2025A-0378-44FF-A7E6-1A8D6552A58B}" destId="{CD0B74A8-1FF7-4561-A37C-F3B7794610C8}" srcOrd="1" destOrd="0" presId="urn:microsoft.com/office/officeart/2005/8/layout/lProcess2"/>
    <dgm:cxn modelId="{DA06B551-A0B3-4B65-AF27-DFE25E455D9A}" type="presParOf" srcId="{71C2025A-0378-44FF-A7E6-1A8D6552A58B}" destId="{39E2EA85-82D6-4CC1-BC71-D24832A31F84}" srcOrd="2" destOrd="0" presId="urn:microsoft.com/office/officeart/2005/8/layout/lProcess2"/>
    <dgm:cxn modelId="{14813ACF-0994-4710-ADC8-CF97EF169BE8}" type="presParOf" srcId="{71C2025A-0378-44FF-A7E6-1A8D6552A58B}" destId="{AE46A92C-530B-4397-9769-7E4A2632B139}" srcOrd="3" destOrd="0" presId="urn:microsoft.com/office/officeart/2005/8/layout/lProcess2"/>
    <dgm:cxn modelId="{63B4EDDB-AB3D-4A23-BA07-D00F7F00F255}" type="presParOf" srcId="{71C2025A-0378-44FF-A7E6-1A8D6552A58B}" destId="{323E10F5-EE1B-498D-8166-08850AD0F0C4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E1DD6A-DEA2-4160-879C-467AC547AE92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9F657B-6D48-4554-9EF8-EB1E03784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273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E53B89-71D6-4B1F-ADD4-CEFDD03E3970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C080C0-00C9-466F-B8B5-599ADA2044F4}" type="slidenum">
              <a:rPr lang="en-GB" sz="1200">
                <a:latin typeface="Calibri" pitchFamily="34" charset="0"/>
              </a:rPr>
              <a:pPr algn="r"/>
              <a:t>3</a:t>
            </a:fld>
            <a:endParaRPr lang="en-GB" sz="1200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4CBEC-FD85-4D12-A06B-45E5C35049E0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70F2D-3E2A-45A9-A877-8987A271F5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FA5E30-AFBC-434A-978E-3037A8949AD8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3E47E-52FD-465A-9426-E8E34B322B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FB97D4-2967-434E-8800-571084A8DA11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3B5CBE-8A91-4DC5-9A23-DEBFBA5CC8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CE684A-0D89-4468-9B18-4B498797D9A9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58CE5-B898-4D9E-949C-FF52FC4BAC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35DCC2-D7BE-4EEB-9D4C-31B542584AAE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F439D-59F2-4530-8FF4-924678044A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DC1AE9-F7EB-4D9C-9F57-3E46BBE544F2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90CF5-68BF-4D3C-96EF-1007CE7C83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EA12C-B3CD-4966-B4E5-3FC965DB1AC5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59D4C3-4689-4EA0-BAB7-7908C35A04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7C934C-5690-438E-9462-1A83C55A19A8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FDCB4-F911-48F6-8912-8ED951341F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FD6F06-EEC0-4E0C-95A2-03AEAF873215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8520E-56B9-46D2-BCE6-2C70F180CF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A515C-712E-451F-8AA6-EB83F0299D11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1121D-4C2A-4D21-A289-F08A0D07AD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A41C53-B5EE-496B-9915-2270B63271A5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FB04AA5-7412-4222-825B-C46974E154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84CBEC-FD85-4D12-A06B-45E5C35049E0}" type="datetimeFigureOut">
              <a:rPr lang="ru-RU" smtClean="0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C670F2D-3E2A-45A9-A877-8987A271F5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0;&#1086;&#1091;&#1095;&#1080;&#1085;&#1075;%20&#1040;&#1084;&#1072;&#1085;&#1076;&#1099;&#1179;\&#1076;&#1091;&#1073;&#1072;&#1081;%20&#1092;&#1072;&#1085;&#1090;&#1072;&#1085;%20&#1089;&#1077;&#1088;&#1075;&#1110;&#1090;&#1091;\&#1044;y&#1073;&#1072;&#1081;-&#1092;&#1072;&#1085;&#1090;&#1072;&#1085;.mp4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Дyбай-фантан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2080" y="991724"/>
            <a:ext cx="9144000" cy="58578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ҚОШ КЕЛДІҢІЗДЕР, ҚҰРМЕТТІ ӘРІПТЕСТЕР!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21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6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3"/>
          <p:cNvGrpSpPr>
            <a:grpSpLocks/>
          </p:cNvGrpSpPr>
          <p:nvPr/>
        </p:nvGrpSpPr>
        <p:grpSpPr bwMode="auto">
          <a:xfrm>
            <a:off x="0" y="1500188"/>
            <a:ext cx="9144000" cy="4929187"/>
            <a:chOff x="168" y="960"/>
            <a:chExt cx="5367" cy="2792"/>
          </a:xfrm>
        </p:grpSpPr>
        <p:sp>
          <p:nvSpPr>
            <p:cNvPr id="44036" name="Freeform 4"/>
            <p:cNvSpPr>
              <a:spLocks/>
            </p:cNvSpPr>
            <p:nvPr/>
          </p:nvSpPr>
          <p:spPr bwMode="gray">
            <a:xfrm>
              <a:off x="5089" y="960"/>
              <a:ext cx="441" cy="705"/>
            </a:xfrm>
            <a:custGeom>
              <a:avLst/>
              <a:gdLst>
                <a:gd name="T0" fmla="*/ 631 w 308"/>
                <a:gd name="T1" fmla="*/ 303 h 444"/>
                <a:gd name="T2" fmla="*/ 0 w 308"/>
                <a:gd name="T3" fmla="*/ 1119 h 444"/>
                <a:gd name="T4" fmla="*/ 0 w 308"/>
                <a:gd name="T5" fmla="*/ 721 h 444"/>
                <a:gd name="T6" fmla="*/ 631 w 308"/>
                <a:gd name="T7" fmla="*/ 0 h 444"/>
                <a:gd name="T8" fmla="*/ 631 w 308"/>
                <a:gd name="T9" fmla="*/ 303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281D"/>
                </a:gs>
                <a:gs pos="50000">
                  <a:srgbClr val="00563F"/>
                </a:gs>
                <a:gs pos="100000">
                  <a:srgbClr val="00281D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gray">
            <a:xfrm>
              <a:off x="2976" y="960"/>
              <a:ext cx="2559" cy="451"/>
            </a:xfrm>
            <a:custGeom>
              <a:avLst/>
              <a:gdLst>
                <a:gd name="T0" fmla="*/ 3035 w 1786"/>
                <a:gd name="T1" fmla="*/ 716 h 284"/>
                <a:gd name="T2" fmla="*/ 0 w 1786"/>
                <a:gd name="T3" fmla="*/ 716 h 284"/>
                <a:gd name="T4" fmla="*/ 916 w 1786"/>
                <a:gd name="T5" fmla="*/ 0 h 284"/>
                <a:gd name="T6" fmla="*/ 3667 w 1786"/>
                <a:gd name="T7" fmla="*/ 0 h 284"/>
                <a:gd name="T8" fmla="*/ 3035 w 1786"/>
                <a:gd name="T9" fmla="*/ 716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6"/>
                <a:gd name="T16" fmla="*/ 0 h 284"/>
                <a:gd name="T17" fmla="*/ 1786 w 1786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gray">
            <a:xfrm>
              <a:off x="4645" y="1660"/>
              <a:ext cx="441" cy="701"/>
            </a:xfrm>
            <a:custGeom>
              <a:avLst/>
              <a:gdLst>
                <a:gd name="T0" fmla="*/ 631 w 308"/>
                <a:gd name="T1" fmla="*/ 301 h 442"/>
                <a:gd name="T2" fmla="*/ 0 w 308"/>
                <a:gd name="T3" fmla="*/ 1112 h 442"/>
                <a:gd name="T4" fmla="*/ 0 w 308"/>
                <a:gd name="T5" fmla="*/ 720 h 442"/>
                <a:gd name="T6" fmla="*/ 631 w 308"/>
                <a:gd name="T7" fmla="*/ 0 h 442"/>
                <a:gd name="T8" fmla="*/ 631 w 308"/>
                <a:gd name="T9" fmla="*/ 301 h 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2"/>
                <a:gd name="T17" fmla="*/ 308 w 308"/>
                <a:gd name="T18" fmla="*/ 442 h 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230744"/>
                </a:gs>
                <a:gs pos="50000">
                  <a:srgbClr val="4B1092"/>
                </a:gs>
                <a:gs pos="100000">
                  <a:srgbClr val="230744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gray">
            <a:xfrm>
              <a:off x="2340" y="1660"/>
              <a:ext cx="2751" cy="450"/>
            </a:xfrm>
            <a:custGeom>
              <a:avLst/>
              <a:gdLst>
                <a:gd name="T0" fmla="*/ 3310 w 1920"/>
                <a:gd name="T1" fmla="*/ 713 h 284"/>
                <a:gd name="T2" fmla="*/ 0 w 1920"/>
                <a:gd name="T3" fmla="*/ 713 h 284"/>
                <a:gd name="T4" fmla="*/ 916 w 1920"/>
                <a:gd name="T5" fmla="*/ 0 h 284"/>
                <a:gd name="T6" fmla="*/ 3942 w 1920"/>
                <a:gd name="T7" fmla="*/ 0 h 284"/>
                <a:gd name="T8" fmla="*/ 3310 w 1920"/>
                <a:gd name="T9" fmla="*/ 713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20"/>
                <a:gd name="T16" fmla="*/ 0 h 284"/>
                <a:gd name="T17" fmla="*/ 1920 w 192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gray">
            <a:xfrm>
              <a:off x="4200" y="2353"/>
              <a:ext cx="439" cy="704"/>
            </a:xfrm>
            <a:custGeom>
              <a:avLst/>
              <a:gdLst>
                <a:gd name="T0" fmla="*/ 630 w 306"/>
                <a:gd name="T1" fmla="*/ 306 h 444"/>
                <a:gd name="T2" fmla="*/ 0 w 306"/>
                <a:gd name="T3" fmla="*/ 1116 h 444"/>
                <a:gd name="T4" fmla="*/ 0 w 306"/>
                <a:gd name="T5" fmla="*/ 718 h 444"/>
                <a:gd name="T6" fmla="*/ 630 w 306"/>
                <a:gd name="T7" fmla="*/ 0 h 444"/>
                <a:gd name="T8" fmla="*/ 630 w 306"/>
                <a:gd name="T9" fmla="*/ 306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444"/>
                <a:gd name="T17" fmla="*/ 306 w 306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1805"/>
                </a:gs>
                <a:gs pos="50000">
                  <a:srgbClr val="90330A"/>
                </a:gs>
                <a:gs pos="100000">
                  <a:srgbClr val="431805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gray">
            <a:xfrm>
              <a:off x="3758" y="3047"/>
              <a:ext cx="442" cy="705"/>
            </a:xfrm>
            <a:custGeom>
              <a:avLst/>
              <a:gdLst>
                <a:gd name="T0" fmla="*/ 634 w 308"/>
                <a:gd name="T1" fmla="*/ 308 h 444"/>
                <a:gd name="T2" fmla="*/ 0 w 308"/>
                <a:gd name="T3" fmla="*/ 1119 h 444"/>
                <a:gd name="T4" fmla="*/ 0 w 308"/>
                <a:gd name="T5" fmla="*/ 721 h 444"/>
                <a:gd name="T6" fmla="*/ 634 w 308"/>
                <a:gd name="T7" fmla="*/ 0 h 444"/>
                <a:gd name="T8" fmla="*/ 634 w 308"/>
                <a:gd name="T9" fmla="*/ 308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3206"/>
                </a:gs>
                <a:gs pos="50000">
                  <a:srgbClr val="906B0E"/>
                </a:gs>
                <a:gs pos="100000">
                  <a:srgbClr val="433206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gray">
            <a:xfrm>
              <a:off x="1076" y="3051"/>
              <a:ext cx="3124" cy="450"/>
            </a:xfrm>
            <a:custGeom>
              <a:avLst/>
              <a:gdLst>
                <a:gd name="T0" fmla="*/ 3845 w 2180"/>
                <a:gd name="T1" fmla="*/ 713 h 284"/>
                <a:gd name="T2" fmla="*/ 0 w 2180"/>
                <a:gd name="T3" fmla="*/ 713 h 284"/>
                <a:gd name="T4" fmla="*/ 916 w 2180"/>
                <a:gd name="T5" fmla="*/ 0 h 284"/>
                <a:gd name="T6" fmla="*/ 4477 w 2180"/>
                <a:gd name="T7" fmla="*/ 0 h 284"/>
                <a:gd name="T8" fmla="*/ 3845 w 2180"/>
                <a:gd name="T9" fmla="*/ 713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0"/>
                <a:gd name="T16" fmla="*/ 0 h 284"/>
                <a:gd name="T17" fmla="*/ 2180 w 218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gray">
            <a:xfrm flipH="1">
              <a:off x="168" y="3747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4" name="Line 12"/>
            <p:cNvSpPr>
              <a:spLocks noChangeShapeType="1"/>
            </p:cNvSpPr>
            <p:nvPr/>
          </p:nvSpPr>
          <p:spPr bwMode="gray">
            <a:xfrm flipH="1">
              <a:off x="168" y="3047"/>
              <a:ext cx="15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5" name="Line 13"/>
            <p:cNvSpPr>
              <a:spLocks noChangeShapeType="1"/>
            </p:cNvSpPr>
            <p:nvPr/>
          </p:nvSpPr>
          <p:spPr bwMode="gray">
            <a:xfrm flipH="1">
              <a:off x="168" y="2356"/>
              <a:ext cx="21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6" name="Line 14"/>
            <p:cNvSpPr>
              <a:spLocks noChangeShapeType="1"/>
            </p:cNvSpPr>
            <p:nvPr/>
          </p:nvSpPr>
          <p:spPr bwMode="gray">
            <a:xfrm flipH="1">
              <a:off x="168" y="1666"/>
              <a:ext cx="28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7" name="Line 15"/>
            <p:cNvSpPr>
              <a:spLocks noChangeShapeType="1"/>
            </p:cNvSpPr>
            <p:nvPr/>
          </p:nvSpPr>
          <p:spPr bwMode="gray">
            <a:xfrm flipH="1">
              <a:off x="168" y="965"/>
              <a:ext cx="3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8" name="Line 16"/>
            <p:cNvSpPr>
              <a:spLocks noChangeShapeType="1"/>
            </p:cNvSpPr>
            <p:nvPr/>
          </p:nvSpPr>
          <p:spPr bwMode="gray">
            <a:xfrm>
              <a:off x="305" y="96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9" name="Line 17"/>
            <p:cNvSpPr>
              <a:spLocks noChangeShapeType="1"/>
            </p:cNvSpPr>
            <p:nvPr/>
          </p:nvSpPr>
          <p:spPr bwMode="gray">
            <a:xfrm>
              <a:off x="305" y="168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0" name="Line 18"/>
            <p:cNvSpPr>
              <a:spLocks noChangeShapeType="1"/>
            </p:cNvSpPr>
            <p:nvPr/>
          </p:nvSpPr>
          <p:spPr bwMode="gray">
            <a:xfrm>
              <a:off x="305" y="236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1" name="Line 19"/>
            <p:cNvSpPr>
              <a:spLocks noChangeShapeType="1"/>
            </p:cNvSpPr>
            <p:nvPr/>
          </p:nvSpPr>
          <p:spPr bwMode="gray">
            <a:xfrm>
              <a:off x="305" y="3047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2" name="Freeform 20"/>
            <p:cNvSpPr>
              <a:spLocks/>
            </p:cNvSpPr>
            <p:nvPr/>
          </p:nvSpPr>
          <p:spPr bwMode="gray">
            <a:xfrm>
              <a:off x="916" y="1075"/>
              <a:ext cx="2044" cy="2426"/>
            </a:xfrm>
            <a:custGeom>
              <a:avLst/>
              <a:gdLst>
                <a:gd name="T0" fmla="*/ 7 w 1824"/>
                <a:gd name="T1" fmla="*/ 1807 h 2648"/>
                <a:gd name="T2" fmla="*/ 33 w 1824"/>
                <a:gd name="T3" fmla="*/ 1555 h 2648"/>
                <a:gd name="T4" fmla="*/ 74 w 1824"/>
                <a:gd name="T5" fmla="*/ 1327 h 2648"/>
                <a:gd name="T6" fmla="*/ 127 w 1824"/>
                <a:gd name="T7" fmla="*/ 1118 h 2648"/>
                <a:gd name="T8" fmla="*/ 188 w 1824"/>
                <a:gd name="T9" fmla="*/ 932 h 2648"/>
                <a:gd name="T10" fmla="*/ 256 w 1824"/>
                <a:gd name="T11" fmla="*/ 766 h 2648"/>
                <a:gd name="T12" fmla="*/ 327 w 1824"/>
                <a:gd name="T13" fmla="*/ 621 h 2648"/>
                <a:gd name="T14" fmla="*/ 400 w 1824"/>
                <a:gd name="T15" fmla="*/ 494 h 2648"/>
                <a:gd name="T16" fmla="*/ 471 w 1824"/>
                <a:gd name="T17" fmla="*/ 387 h 2648"/>
                <a:gd name="T18" fmla="*/ 539 w 1824"/>
                <a:gd name="T19" fmla="*/ 299 h 2648"/>
                <a:gd name="T20" fmla="*/ 601 w 1824"/>
                <a:gd name="T21" fmla="*/ 228 h 2648"/>
                <a:gd name="T22" fmla="*/ 652 w 1824"/>
                <a:gd name="T23" fmla="*/ 173 h 2648"/>
                <a:gd name="T24" fmla="*/ 693 w 1824"/>
                <a:gd name="T25" fmla="*/ 135 h 2648"/>
                <a:gd name="T26" fmla="*/ 719 w 1824"/>
                <a:gd name="T27" fmla="*/ 113 h 2648"/>
                <a:gd name="T28" fmla="*/ 728 w 1824"/>
                <a:gd name="T29" fmla="*/ 105 h 2648"/>
                <a:gd name="T30" fmla="*/ 1028 w 1824"/>
                <a:gd name="T31" fmla="*/ 41 h 2648"/>
                <a:gd name="T32" fmla="*/ 933 w 1824"/>
                <a:gd name="T33" fmla="*/ 241 h 2648"/>
                <a:gd name="T34" fmla="*/ 925 w 1824"/>
                <a:gd name="T35" fmla="*/ 243 h 2648"/>
                <a:gd name="T36" fmla="*/ 901 w 1824"/>
                <a:gd name="T37" fmla="*/ 254 h 2648"/>
                <a:gd name="T38" fmla="*/ 864 w 1824"/>
                <a:gd name="T39" fmla="*/ 272 h 2648"/>
                <a:gd name="T40" fmla="*/ 815 w 1824"/>
                <a:gd name="T41" fmla="*/ 301 h 2648"/>
                <a:gd name="T42" fmla="*/ 756 w 1824"/>
                <a:gd name="T43" fmla="*/ 342 h 2648"/>
                <a:gd name="T44" fmla="*/ 689 w 1824"/>
                <a:gd name="T45" fmla="*/ 397 h 2648"/>
                <a:gd name="T46" fmla="*/ 616 w 1824"/>
                <a:gd name="T47" fmla="*/ 467 h 2648"/>
                <a:gd name="T48" fmla="*/ 538 w 1824"/>
                <a:gd name="T49" fmla="*/ 555 h 2648"/>
                <a:gd name="T50" fmla="*/ 458 w 1824"/>
                <a:gd name="T51" fmla="*/ 660 h 2648"/>
                <a:gd name="T52" fmla="*/ 376 w 1824"/>
                <a:gd name="T53" fmla="*/ 790 h 2648"/>
                <a:gd name="T54" fmla="*/ 296 w 1824"/>
                <a:gd name="T55" fmla="*/ 939 h 2648"/>
                <a:gd name="T56" fmla="*/ 220 w 1824"/>
                <a:gd name="T57" fmla="*/ 1113 h 2648"/>
                <a:gd name="T58" fmla="*/ 147 w 1824"/>
                <a:gd name="T59" fmla="*/ 1315 h 2648"/>
                <a:gd name="T60" fmla="*/ 82 w 1824"/>
                <a:gd name="T61" fmla="*/ 1543 h 2648"/>
                <a:gd name="T62" fmla="*/ 25 w 1824"/>
                <a:gd name="T63" fmla="*/ 1802 h 26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24"/>
                <a:gd name="T97" fmla="*/ 0 h 2648"/>
                <a:gd name="T98" fmla="*/ 1824 w 1824"/>
                <a:gd name="T99" fmla="*/ 2648 h 26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61092E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3" name="Rectangle 21"/>
            <p:cNvSpPr>
              <a:spLocks noChangeArrowheads="1"/>
            </p:cNvSpPr>
            <p:nvPr/>
          </p:nvSpPr>
          <p:spPr bwMode="gray">
            <a:xfrm>
              <a:off x="2980" y="1411"/>
              <a:ext cx="2119" cy="253"/>
            </a:xfrm>
            <a:prstGeom prst="rect">
              <a:avLst/>
            </a:prstGeom>
            <a:gradFill rotWithShape="1">
              <a:gsLst>
                <a:gs pos="0">
                  <a:srgbClr val="00684D"/>
                </a:gs>
                <a:gs pos="50000">
                  <a:srgbClr val="00906A"/>
                </a:gs>
                <a:gs pos="100000">
                  <a:srgbClr val="00684D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gray">
            <a:xfrm>
              <a:off x="2324" y="2093"/>
              <a:ext cx="2339" cy="283"/>
            </a:xfrm>
            <a:prstGeom prst="rect">
              <a:avLst/>
            </a:prstGeom>
            <a:gradFill rotWithShape="1">
              <a:gsLst>
                <a:gs pos="0">
                  <a:srgbClr val="8041FF">
                    <a:gamma/>
                    <a:shade val="72549"/>
                    <a:invGamma/>
                  </a:srgbClr>
                </a:gs>
                <a:gs pos="50000">
                  <a:srgbClr val="8041FF"/>
                </a:gs>
                <a:gs pos="100000">
                  <a:srgbClr val="8041FF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44055" name="Freeform 23"/>
            <p:cNvSpPr>
              <a:spLocks/>
            </p:cNvSpPr>
            <p:nvPr/>
          </p:nvSpPr>
          <p:spPr bwMode="gray">
            <a:xfrm>
              <a:off x="1709" y="2353"/>
              <a:ext cx="2935" cy="454"/>
            </a:xfrm>
            <a:custGeom>
              <a:avLst/>
              <a:gdLst>
                <a:gd name="T0" fmla="*/ 3577 w 2048"/>
                <a:gd name="T1" fmla="*/ 721 h 286"/>
                <a:gd name="T2" fmla="*/ 0 w 2048"/>
                <a:gd name="T3" fmla="*/ 721 h 286"/>
                <a:gd name="T4" fmla="*/ 916 w 2048"/>
                <a:gd name="T5" fmla="*/ 0 h 286"/>
                <a:gd name="T6" fmla="*/ 4206 w 2048"/>
                <a:gd name="T7" fmla="*/ 0 h 286"/>
                <a:gd name="T8" fmla="*/ 3577 w 2048"/>
                <a:gd name="T9" fmla="*/ 721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8"/>
                <a:gd name="T16" fmla="*/ 0 h 286"/>
                <a:gd name="T17" fmla="*/ 2048 w 2048"/>
                <a:gd name="T18" fmla="*/ 286 h 2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6" name="Rectangle 24"/>
            <p:cNvSpPr>
              <a:spLocks noChangeArrowheads="1"/>
            </p:cNvSpPr>
            <p:nvPr/>
          </p:nvSpPr>
          <p:spPr bwMode="gray">
            <a:xfrm>
              <a:off x="1711" y="2806"/>
              <a:ext cx="2499" cy="248"/>
            </a:xfrm>
            <a:prstGeom prst="rect">
              <a:avLst/>
            </a:prstGeom>
            <a:gradFill rotWithShape="1">
              <a:gsLst>
                <a:gs pos="0">
                  <a:srgbClr val="A0523A"/>
                </a:gs>
                <a:gs pos="50000">
                  <a:srgbClr val="DC7150"/>
                </a:gs>
                <a:gs pos="100000">
                  <a:srgbClr val="A0523A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44057" name="Rectangle 25"/>
            <p:cNvSpPr>
              <a:spLocks noChangeArrowheads="1"/>
            </p:cNvSpPr>
            <p:nvPr/>
          </p:nvSpPr>
          <p:spPr bwMode="gray">
            <a:xfrm>
              <a:off x="1075" y="3502"/>
              <a:ext cx="2689" cy="248"/>
            </a:xfrm>
            <a:prstGeom prst="rect">
              <a:avLst/>
            </a:prstGeom>
            <a:gradFill rotWithShape="1">
              <a:gsLst>
                <a:gs pos="0">
                  <a:srgbClr val="977514"/>
                </a:gs>
                <a:gs pos="50000">
                  <a:srgbClr val="D0A11C"/>
                </a:gs>
                <a:gs pos="100000">
                  <a:srgbClr val="977514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gray">
            <a:xfrm>
              <a:off x="393" y="1230"/>
              <a:ext cx="85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4 </a:t>
              </a:r>
              <a:r>
                <a:rPr lang="ru-RU" b="1" u="sng" cap="all" dirty="0" err="1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қадам</a:t>
              </a:r>
              <a:endPara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endParaRP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gray">
            <a:xfrm>
              <a:off x="386" y="1918"/>
              <a:ext cx="90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3 </a:t>
              </a:r>
              <a:r>
                <a:rPr lang="ru-RU" b="1" u="sng" cap="all" dirty="0" err="1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қадам</a:t>
              </a: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 </a:t>
              </a:r>
              <a:endPara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endParaRP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gray">
            <a:xfrm>
              <a:off x="379" y="2583"/>
              <a:ext cx="951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2 </a:t>
              </a:r>
              <a:r>
                <a:rPr lang="ru-RU" b="1" u="sng" cap="all" dirty="0" err="1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қадам</a:t>
              </a: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 </a:t>
              </a:r>
              <a:endPara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endParaRPr>
            </a:p>
          </p:txBody>
        </p:sp>
        <p:sp>
          <p:nvSpPr>
            <p:cNvPr id="44061" name="Text Box 29"/>
            <p:cNvSpPr txBox="1">
              <a:spLocks noChangeArrowheads="1"/>
            </p:cNvSpPr>
            <p:nvPr/>
          </p:nvSpPr>
          <p:spPr bwMode="gray">
            <a:xfrm>
              <a:off x="298" y="3309"/>
              <a:ext cx="119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>
                <a:solidFill>
                  <a:srgbClr val="002060"/>
                </a:solidFill>
                <a:latin typeface="Verdana" pitchFamily="34" charset="0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322860" y="5630652"/>
            <a:ext cx="1404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cs typeface="+mn-cs"/>
              </a:rPr>
              <a:t>1 </a:t>
            </a:r>
            <a:r>
              <a:rPr lang="ru-RU" b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cs typeface="+mn-cs"/>
              </a:rPr>
              <a:t>қадам</a:t>
            </a:r>
            <a:r>
              <a:rPr lang="ru-RU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cs typeface="+mn-cs"/>
              </a:rPr>
              <a:t>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2105347" y="5236458"/>
            <a:ext cx="4929187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Пән бойынша кіріктірілген </a:t>
            </a:r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эксперименталды</a:t>
            </a: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бағдарламасын меңгеру, </a:t>
            </a:r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міндеттерін анықтау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2952328" y="4071938"/>
            <a:ext cx="457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оқу жетістіктерін </a:t>
            </a:r>
            <a:endParaRPr lang="kk-KZ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бағалаудың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критерийлерін әзірлеу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5076056" y="1500188"/>
            <a:ext cx="41433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Пәннің нақты тақырыптары </a:t>
            </a:r>
            <a:endParaRPr lang="kk-KZ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 </a:t>
            </a:r>
            <a:endParaRPr lang="kk-KZ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 жүзеге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48472" y="2961819"/>
            <a:ext cx="3714750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Бағалаудың критериалды шкаласын </a:t>
            </a:r>
            <a:r>
              <a:rPr lang="kk-KZ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endParaRPr lang="en-US" sz="15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539552" y="116632"/>
            <a:ext cx="7925643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Критерийалды бағалау жүйесін жасақтау кезеңдері</a:t>
            </a:r>
            <a:endParaRPr lang="ru-RU" sz="36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666" y="332656"/>
            <a:ext cx="87938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	</a:t>
            </a:r>
            <a:r>
              <a:rPr lang="ru-RU" dirty="0" err="1" smtClean="0">
                <a:solidFill>
                  <a:srgbClr val="FF0000"/>
                </a:solidFill>
              </a:rPr>
              <a:t>Тапсырмалар</a:t>
            </a:r>
            <a:r>
              <a:rPr lang="kk-KZ" dirty="0" smtClean="0">
                <a:solidFill>
                  <a:srgbClr val="FF0000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Теңдеуді</a:t>
            </a:r>
            <a:r>
              <a:rPr lang="ru-RU" dirty="0" smtClean="0"/>
              <a:t> </a:t>
            </a:r>
            <a:r>
              <a:rPr lang="ru-RU" dirty="0" err="1"/>
              <a:t>шешіңіз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тексеруді</a:t>
            </a:r>
            <a:r>
              <a:rPr lang="ru-RU" dirty="0"/>
              <a:t> </a:t>
            </a:r>
            <a:r>
              <a:rPr lang="ru-RU" dirty="0" err="1"/>
              <a:t>орындаңыз</a:t>
            </a:r>
            <a:r>
              <a:rPr lang="ru-RU" dirty="0"/>
              <a:t>: </a:t>
            </a:r>
            <a:r>
              <a:rPr lang="kk-KZ" dirty="0" smtClean="0"/>
              <a:t>24+(78-х)</a:t>
            </a:r>
            <a:r>
              <a:rPr lang="ru-RU" dirty="0" smtClean="0"/>
              <a:t>=36</a:t>
            </a:r>
          </a:p>
          <a:p>
            <a:r>
              <a:rPr lang="kk-KZ" dirty="0" smtClean="0"/>
              <a:t>2</a:t>
            </a:r>
            <a:r>
              <a:rPr lang="en-US" dirty="0" smtClean="0"/>
              <a:t>. </a:t>
            </a:r>
            <a:r>
              <a:rPr lang="ru-RU" dirty="0" err="1"/>
              <a:t>Есепті</a:t>
            </a:r>
            <a:r>
              <a:rPr lang="ru-RU" dirty="0"/>
              <a:t> </a:t>
            </a:r>
            <a:r>
              <a:rPr lang="ru-RU" dirty="0" err="1"/>
              <a:t>шешіңіз</a:t>
            </a:r>
            <a:r>
              <a:rPr lang="ru-RU" dirty="0"/>
              <a:t>: </a:t>
            </a:r>
            <a:r>
              <a:rPr lang="ru-RU" dirty="0" err="1"/>
              <a:t>Көрермендер</a:t>
            </a:r>
            <a:r>
              <a:rPr lang="ru-RU" dirty="0"/>
              <a:t> </a:t>
            </a:r>
            <a:r>
              <a:rPr lang="ru-RU" dirty="0" err="1"/>
              <a:t>залында</a:t>
            </a:r>
            <a:r>
              <a:rPr lang="ru-RU" dirty="0"/>
              <a:t> 360 </a:t>
            </a:r>
            <a:r>
              <a:rPr lang="ru-RU" dirty="0" err="1"/>
              <a:t>орын</a:t>
            </a:r>
            <a:r>
              <a:rPr lang="ru-RU" dirty="0"/>
              <a:t> бар. 42 </a:t>
            </a:r>
            <a:r>
              <a:rPr lang="ru-RU" dirty="0" err="1"/>
              <a:t>адамнан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8 топ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орындарына</a:t>
            </a:r>
            <a:r>
              <a:rPr lang="ru-RU" dirty="0"/>
              <a:t> </a:t>
            </a:r>
            <a:r>
              <a:rPr lang="ru-RU" dirty="0" err="1"/>
              <a:t>отырғаннан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 </a:t>
            </a:r>
            <a:r>
              <a:rPr lang="ru-RU" dirty="0" err="1"/>
              <a:t>неше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бос </a:t>
            </a:r>
            <a:r>
              <a:rPr lang="ru-RU" dirty="0" err="1"/>
              <a:t>қалады</a:t>
            </a:r>
            <a:r>
              <a:rPr lang="ru-RU" dirty="0"/>
              <a:t>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823919"/>
              </p:ext>
            </p:extLst>
          </p:nvPr>
        </p:nvGraphicFramePr>
        <p:xfrm>
          <a:off x="251774" y="1552157"/>
          <a:ext cx="8631603" cy="5221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2891"/>
                <a:gridCol w="504056"/>
                <a:gridCol w="5261098"/>
                <a:gridCol w="643558"/>
              </a:tblGrid>
              <a:tr h="314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Бағалау критерийі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№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Дескриптор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Балл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8703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Теңдеуді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шешеді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қосу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амалының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белгісіз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компонентін</a:t>
                      </a:r>
                      <a:r>
                        <a:rPr lang="ru-RU" sz="2000" dirty="0">
                          <a:effectLst/>
                        </a:rPr>
                        <a:t> табу </a:t>
                      </a:r>
                      <a:r>
                        <a:rPr lang="ru-RU" sz="2000" dirty="0" err="1">
                          <a:effectLst/>
                        </a:rPr>
                        <a:t>ережесін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қолданады</a:t>
                      </a:r>
                      <a:r>
                        <a:rPr lang="ru-RU" sz="2000" dirty="0">
                          <a:effectLst/>
                        </a:rPr>
                        <a:t>;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8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азайту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амалының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белгісіз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компонентін</a:t>
                      </a:r>
                      <a:r>
                        <a:rPr lang="ru-RU" sz="2000" dirty="0">
                          <a:effectLst/>
                        </a:rPr>
                        <a:t> табу </a:t>
                      </a:r>
                      <a:r>
                        <a:rPr lang="ru-RU" sz="2000" dirty="0" err="1">
                          <a:effectLst/>
                        </a:rPr>
                        <a:t>ережесін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қолданады</a:t>
                      </a:r>
                      <a:r>
                        <a:rPr lang="ru-RU" sz="2000" dirty="0">
                          <a:effectLst/>
                        </a:rPr>
                        <a:t>;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айнымалының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мәнін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табады</a:t>
                      </a:r>
                      <a:r>
                        <a:rPr lang="ru-RU" sz="2000" dirty="0">
                          <a:effectLst/>
                        </a:rPr>
                        <a:t>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тексеруді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орындайды</a:t>
                      </a:r>
                      <a:r>
                        <a:rPr lang="ru-RU" sz="2000" dirty="0">
                          <a:effectLst/>
                        </a:rPr>
                        <a:t>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352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Натурал </a:t>
                      </a:r>
                      <a:r>
                        <a:rPr lang="ru-RU" sz="1800" dirty="0" err="1">
                          <a:effectLst/>
                        </a:rPr>
                        <a:t>сандарға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арифметикалық</a:t>
                      </a:r>
                      <a:r>
                        <a:rPr lang="ru-RU" sz="1800" dirty="0">
                          <a:effectLst/>
                        </a:rPr>
                        <a:t>  </a:t>
                      </a:r>
                      <a:r>
                        <a:rPr lang="ru-RU" sz="1800" dirty="0" err="1">
                          <a:effectLst/>
                        </a:rPr>
                        <a:t>амалдар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қолданып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мәтін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есепті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шығарады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берілгенін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қысқаша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жазады</a:t>
                      </a:r>
                      <a:r>
                        <a:rPr lang="kk-KZ" sz="2000" dirty="0">
                          <a:effectLst/>
                        </a:rPr>
                        <a:t>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8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есептің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шарты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бойынша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санды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өрнек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құрастырады</a:t>
                      </a:r>
                      <a:r>
                        <a:rPr lang="ru-RU" sz="2000" dirty="0">
                          <a:effectLst/>
                        </a:rPr>
                        <a:t>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3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есептің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шарты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бойынша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бірінші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амалды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орындайды</a:t>
                      </a:r>
                      <a:r>
                        <a:rPr lang="ru-RU" sz="2000" dirty="0">
                          <a:effectLst/>
                        </a:rPr>
                        <a:t>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8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есептің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шарты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бойынша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екінші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амалды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орындайды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және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жауабын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табады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352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Жалпы балл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1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63688" y="1572882"/>
            <a:ext cx="5400600" cy="487363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ru-RU" alt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БАЛДЫ БАҒАҒА </a:t>
            </a:r>
          </a:p>
          <a:p>
            <a:pPr algn="ctr" fontAlgn="auto">
              <a:spcAft>
                <a:spcPts val="0"/>
              </a:spcAft>
            </a:pPr>
            <a:r>
              <a:rPr lang="ru-RU" alt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АУЫСТЫРУ ШКАЛАСЫ</a:t>
            </a:r>
            <a:r>
              <a:rPr lang="kk-KZ" alt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kk-KZ" alt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32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036092"/>
              </p:ext>
            </p:extLst>
          </p:nvPr>
        </p:nvGraphicFramePr>
        <p:xfrm>
          <a:off x="179513" y="1816565"/>
          <a:ext cx="8712967" cy="4238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2407"/>
                <a:gridCol w="3600400"/>
                <a:gridCol w="1440160"/>
              </a:tblGrid>
              <a:tr h="820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 бағалау балының пайыздық мазмұны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 көрсеткіші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қанағаттанғысыз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40%-64%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қанағаттанарлық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65%-84%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жақсы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85%-100%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өтежақсы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79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08721"/>
            <a:ext cx="88569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i="1" dirty="0">
                <a:solidFill>
                  <a:srgbClr val="FF0000"/>
                </a:solidFill>
              </a:rPr>
              <a:t>Топтық жұмыс. </a:t>
            </a:r>
            <a:endParaRPr lang="kk-KZ" sz="3200" b="1" i="1" dirty="0" smtClean="0">
              <a:solidFill>
                <a:srgbClr val="FF0000"/>
              </a:solidFill>
            </a:endParaRPr>
          </a:p>
          <a:p>
            <a:r>
              <a:rPr lang="kk-KZ" sz="3200" b="1" i="1" dirty="0" smtClean="0">
                <a:solidFill>
                  <a:srgbClr val="FF0000"/>
                </a:solidFill>
              </a:rPr>
              <a:t>Кластер </a:t>
            </a:r>
            <a:r>
              <a:rPr lang="kk-KZ" sz="3200" b="1" i="1" dirty="0">
                <a:solidFill>
                  <a:srgbClr val="FF0000"/>
                </a:solidFill>
              </a:rPr>
              <a:t>жасау, қорғау – 10  мин.</a:t>
            </a:r>
            <a:endParaRPr lang="ru-RU" sz="3200" i="1" dirty="0">
              <a:solidFill>
                <a:srgbClr val="FF0000"/>
              </a:solidFill>
            </a:endParaRPr>
          </a:p>
          <a:p>
            <a:r>
              <a:rPr lang="kk-KZ" sz="3200" dirty="0"/>
              <a:t> </a:t>
            </a:r>
            <a:endParaRPr lang="ru-RU" sz="3200" dirty="0"/>
          </a:p>
          <a:p>
            <a:pPr lvl="0"/>
            <a:r>
              <a:rPr lang="kk-KZ" sz="3200" b="1" i="1" u="sng" dirty="0" smtClean="0"/>
              <a:t>І топ</a:t>
            </a:r>
            <a:r>
              <a:rPr lang="kk-KZ" sz="3200" b="1" i="1" u="sng" dirty="0"/>
              <a:t>:</a:t>
            </a:r>
            <a:r>
              <a:rPr lang="kk-KZ" sz="3200" u="sng" dirty="0"/>
              <a:t> </a:t>
            </a:r>
            <a:r>
              <a:rPr lang="kk-KZ" sz="3200" dirty="0"/>
              <a:t>Критериалды бағалауды пайдалану оқушыларға не береді</a:t>
            </a:r>
            <a:r>
              <a:rPr lang="kk-KZ" sz="3200" dirty="0" smtClean="0"/>
              <a:t>?</a:t>
            </a:r>
          </a:p>
          <a:p>
            <a:pPr lvl="0"/>
            <a:endParaRPr lang="ru-RU" sz="3200" dirty="0"/>
          </a:p>
          <a:p>
            <a:pPr lvl="0"/>
            <a:r>
              <a:rPr lang="kk-KZ" sz="3200" b="1" i="1" u="sng" dirty="0" smtClean="0"/>
              <a:t>ІІ топ</a:t>
            </a:r>
            <a:r>
              <a:rPr lang="kk-KZ" sz="3200" b="1" i="1" u="sng" dirty="0"/>
              <a:t>: </a:t>
            </a:r>
            <a:r>
              <a:rPr lang="kk-KZ" sz="3200" dirty="0"/>
              <a:t>Критериалды бағалаудан мұғалім не ұтады</a:t>
            </a:r>
            <a:r>
              <a:rPr lang="kk-KZ" sz="3200" dirty="0" smtClean="0"/>
              <a:t>?</a:t>
            </a:r>
          </a:p>
          <a:p>
            <a:pPr lvl="0"/>
            <a:endParaRPr lang="ru-RU" sz="3200" dirty="0"/>
          </a:p>
          <a:p>
            <a:pPr lvl="0"/>
            <a:r>
              <a:rPr lang="kk-KZ" sz="3200" b="1" i="1" u="sng" dirty="0" smtClean="0"/>
              <a:t>ІІІ топ</a:t>
            </a:r>
            <a:r>
              <a:rPr lang="kk-KZ" sz="3200" b="1" i="1" u="sng" dirty="0"/>
              <a:t>:</a:t>
            </a:r>
            <a:r>
              <a:rPr lang="kk-KZ" sz="3200" u="sng" dirty="0"/>
              <a:t> </a:t>
            </a:r>
            <a:r>
              <a:rPr lang="kk-KZ" sz="3200" dirty="0"/>
              <a:t>Критериалды бағалаудың ата-аналарға пайдасы бар ма? 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6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87624" y="1628800"/>
            <a:ext cx="6572250" cy="4873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6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Кри</a:t>
            </a:r>
            <a:r>
              <a:rPr lang="kk-KZ" altLang="ru-RU" sz="3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териалды   оқытудың маңыздылығы:</a:t>
            </a:r>
            <a:br>
              <a:rPr lang="kk-KZ" altLang="ru-RU" sz="3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36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Содержимое 2"/>
          <p:cNvSpPr>
            <a:spLocks noGrp="1"/>
          </p:cNvSpPr>
          <p:nvPr>
            <p:ph idx="4294967295"/>
          </p:nvPr>
        </p:nvSpPr>
        <p:spPr>
          <a:xfrm>
            <a:off x="611560" y="2132856"/>
            <a:ext cx="7921625" cy="432048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kk-KZ" altLang="ru-RU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Мұғалім үшін: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kk-KZ" altLang="ru-RU" b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Әрбір оқушының өзгешелігін ескере отыра жеке білім алу траекториясын құру</a:t>
            </a:r>
            <a:r>
              <a:rPr lang="kk-KZ" altLang="ru-RU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r>
              <a:rPr lang="kk-KZ" altLang="ru-RU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Оқушы үшін: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kk-KZ" altLang="ru-RU" b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Берілген бағалау критерийлерін түсіну, қолдану, жұмысын бағалай білуі.</a:t>
            </a:r>
          </a:p>
          <a:p>
            <a:pPr eaLnBrk="1" hangingPunct="1">
              <a:buFont typeface="Arial" charset="0"/>
              <a:buNone/>
            </a:pPr>
            <a:r>
              <a:rPr lang="kk-KZ" altLang="ru-RU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Ата-ана үшін: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kk-KZ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b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Баланың білім алуындағы өсу деңгейін қадағалауы.</a:t>
            </a:r>
          </a:p>
          <a:p>
            <a:pPr eaLnBrk="1" hangingPunct="1">
              <a:buFont typeface="Wingdings" pitchFamily="2" charset="2"/>
              <a:buChar char="q"/>
            </a:pPr>
            <a:endParaRPr lang="kk-KZ" altLang="ru-RU" dirty="0" smtClean="0"/>
          </a:p>
          <a:p>
            <a:pPr eaLnBrk="1" hangingPunct="1">
              <a:buFont typeface="Wingdings" pitchFamily="2" charset="2"/>
              <a:buChar char="q"/>
            </a:pPr>
            <a:endParaRPr lang="kk-KZ" altLang="ru-RU" dirty="0" smtClean="0"/>
          </a:p>
          <a:p>
            <a:pPr eaLnBrk="1" hangingPunct="1">
              <a:buFont typeface="Arial" charset="0"/>
              <a:buNone/>
            </a:pPr>
            <a:endParaRPr lang="kk-KZ" altLang="ru-RU" dirty="0" smtClean="0"/>
          </a:p>
          <a:p>
            <a:pPr eaLnBrk="1" hangingPunct="1">
              <a:buFont typeface="Arial" charset="0"/>
              <a:buNone/>
            </a:pPr>
            <a:endParaRPr lang="kk-KZ" altLang="ru-RU" dirty="0" smtClean="0"/>
          </a:p>
          <a:p>
            <a:pPr eaLnBrk="1" hangingPunct="1">
              <a:buFont typeface="Arial" charset="0"/>
              <a:buNone/>
            </a:pPr>
            <a:endParaRPr lang="kk-KZ" altLang="ru-RU" dirty="0" smtClean="0"/>
          </a:p>
          <a:p>
            <a:pPr eaLnBrk="1" hangingPunct="1">
              <a:buFont typeface="Arial" charset="0"/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703995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3"/>
          <p:cNvGrpSpPr>
            <a:grpSpLocks/>
          </p:cNvGrpSpPr>
          <p:nvPr/>
        </p:nvGrpSpPr>
        <p:grpSpPr bwMode="auto">
          <a:xfrm>
            <a:off x="2136775" y="1693863"/>
            <a:ext cx="762000" cy="665162"/>
            <a:chOff x="1110" y="2656"/>
            <a:chExt cx="1549" cy="1351"/>
          </a:xfrm>
        </p:grpSpPr>
        <p:sp>
          <p:nvSpPr>
            <p:cNvPr id="37924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25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37891" name="Group 7"/>
          <p:cNvGrpSpPr>
            <a:grpSpLocks/>
          </p:cNvGrpSpPr>
          <p:nvPr/>
        </p:nvGrpSpPr>
        <p:grpSpPr bwMode="auto">
          <a:xfrm>
            <a:off x="2136775" y="2608263"/>
            <a:ext cx="762000" cy="665162"/>
            <a:chOff x="3174" y="2656"/>
            <a:chExt cx="1549" cy="1351"/>
          </a:xfrm>
        </p:grpSpPr>
        <p:sp>
          <p:nvSpPr>
            <p:cNvPr id="37921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22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0970" name="AutoShape 10"/>
            <p:cNvSpPr>
              <a:spLocks noChangeArrowheads="1"/>
            </p:cNvSpPr>
            <p:nvPr/>
          </p:nvSpPr>
          <p:spPr bwMode="gray">
            <a:xfrm>
              <a:off x="3264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7892" name="Line 11"/>
          <p:cNvSpPr>
            <a:spLocks noChangeShapeType="1"/>
          </p:cNvSpPr>
          <p:nvPr/>
        </p:nvSpPr>
        <p:spPr bwMode="auto">
          <a:xfrm>
            <a:off x="2746375" y="230346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994807" y="1714488"/>
            <a:ext cx="2465740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Нақтылық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sp>
        <p:nvSpPr>
          <p:cNvPr id="37894" name="Text Box 13"/>
          <p:cNvSpPr txBox="1">
            <a:spLocks noChangeArrowheads="1"/>
          </p:cNvSpPr>
          <p:nvPr/>
        </p:nvSpPr>
        <p:spPr bwMode="gray">
          <a:xfrm>
            <a:off x="2333625" y="1792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ru-RU" sz="24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7895" name="Line 14"/>
          <p:cNvSpPr>
            <a:spLocks noChangeShapeType="1"/>
          </p:cNvSpPr>
          <p:nvPr/>
        </p:nvSpPr>
        <p:spPr bwMode="auto">
          <a:xfrm>
            <a:off x="2746375" y="321786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896" name="Text Box 16"/>
          <p:cNvSpPr txBox="1">
            <a:spLocks noChangeArrowheads="1"/>
          </p:cNvSpPr>
          <p:nvPr/>
        </p:nvSpPr>
        <p:spPr bwMode="gray">
          <a:xfrm>
            <a:off x="2333625" y="2706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solidFill>
                  <a:schemeClr val="bg1"/>
                </a:solidFill>
              </a:rPr>
              <a:t>2</a:t>
            </a:r>
            <a:endParaRPr lang="en-US" altLang="ru-RU" sz="2400" b="1">
              <a:solidFill>
                <a:schemeClr val="bg1"/>
              </a:solidFill>
            </a:endParaRPr>
          </a:p>
        </p:txBody>
      </p:sp>
      <p:grpSp>
        <p:nvGrpSpPr>
          <p:cNvPr id="37897" name="Group 17"/>
          <p:cNvGrpSpPr>
            <a:grpSpLocks/>
          </p:cNvGrpSpPr>
          <p:nvPr/>
        </p:nvGrpSpPr>
        <p:grpSpPr bwMode="auto">
          <a:xfrm>
            <a:off x="2136775" y="3500438"/>
            <a:ext cx="762000" cy="665162"/>
            <a:chOff x="1110" y="2656"/>
            <a:chExt cx="1549" cy="1351"/>
          </a:xfrm>
        </p:grpSpPr>
        <p:sp>
          <p:nvSpPr>
            <p:cNvPr id="37918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19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0980" name="AutoShape 20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37898" name="Group 21"/>
          <p:cNvGrpSpPr>
            <a:grpSpLocks/>
          </p:cNvGrpSpPr>
          <p:nvPr/>
        </p:nvGrpSpPr>
        <p:grpSpPr bwMode="auto">
          <a:xfrm>
            <a:off x="2136775" y="4414838"/>
            <a:ext cx="762000" cy="665162"/>
            <a:chOff x="3174" y="2656"/>
            <a:chExt cx="1549" cy="1351"/>
          </a:xfrm>
        </p:grpSpPr>
        <p:sp>
          <p:nvSpPr>
            <p:cNvPr id="37915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16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0984" name="AutoShape 24"/>
            <p:cNvSpPr>
              <a:spLocks noChangeArrowheads="1"/>
            </p:cNvSpPr>
            <p:nvPr/>
          </p:nvSpPr>
          <p:spPr bwMode="gray">
            <a:xfrm>
              <a:off x="3264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7899" name="Line 25"/>
          <p:cNvSpPr>
            <a:spLocks noChangeShapeType="1"/>
          </p:cNvSpPr>
          <p:nvPr/>
        </p:nvSpPr>
        <p:spPr bwMode="auto">
          <a:xfrm>
            <a:off x="2746375" y="41100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900" name="Text Box 27"/>
          <p:cNvSpPr txBox="1">
            <a:spLocks noChangeArrowheads="1"/>
          </p:cNvSpPr>
          <p:nvPr/>
        </p:nvSpPr>
        <p:spPr bwMode="gray">
          <a:xfrm>
            <a:off x="2333625" y="35988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solidFill>
                  <a:schemeClr val="bg1"/>
                </a:solidFill>
              </a:rPr>
              <a:t>3</a:t>
            </a:r>
            <a:endParaRPr lang="en-US" altLang="ru-RU" sz="2400" b="1">
              <a:solidFill>
                <a:schemeClr val="bg1"/>
              </a:solidFill>
            </a:endParaRPr>
          </a:p>
        </p:txBody>
      </p:sp>
      <p:sp>
        <p:nvSpPr>
          <p:cNvPr id="37901" name="Line 28"/>
          <p:cNvSpPr>
            <a:spLocks noChangeShapeType="1"/>
          </p:cNvSpPr>
          <p:nvPr/>
        </p:nvSpPr>
        <p:spPr bwMode="auto">
          <a:xfrm>
            <a:off x="2746375" y="50244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902" name="Text Box 30"/>
          <p:cNvSpPr txBox="1">
            <a:spLocks noChangeArrowheads="1"/>
          </p:cNvSpPr>
          <p:nvPr/>
        </p:nvSpPr>
        <p:spPr bwMode="gray">
          <a:xfrm>
            <a:off x="2333625" y="45132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solidFill>
                  <a:schemeClr val="bg1"/>
                </a:solidFill>
              </a:rPr>
              <a:t>4</a:t>
            </a:r>
            <a:endParaRPr lang="en-US" altLang="ru-RU" sz="2400" b="1">
              <a:solidFill>
                <a:schemeClr val="bg1"/>
              </a:solidFill>
            </a:endParaRPr>
          </a:p>
        </p:txBody>
      </p:sp>
      <p:sp>
        <p:nvSpPr>
          <p:cNvPr id="37903" name="Line 28"/>
          <p:cNvSpPr>
            <a:spLocks noChangeShapeType="1"/>
          </p:cNvSpPr>
          <p:nvPr/>
        </p:nvSpPr>
        <p:spPr bwMode="auto">
          <a:xfrm>
            <a:off x="2741613" y="59134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904" name="Text Box 30"/>
          <p:cNvSpPr txBox="1">
            <a:spLocks noChangeArrowheads="1"/>
          </p:cNvSpPr>
          <p:nvPr/>
        </p:nvSpPr>
        <p:spPr bwMode="gray">
          <a:xfrm>
            <a:off x="2312988" y="5413375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solidFill>
                  <a:schemeClr val="bg1"/>
                </a:solidFill>
              </a:rPr>
              <a:t>5</a:t>
            </a:r>
            <a:endParaRPr lang="en-US" altLang="ru-RU" sz="2400" b="1">
              <a:solidFill>
                <a:schemeClr val="bg1"/>
              </a:solidFill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 bwMode="white">
          <a:xfrm>
            <a:off x="1285875" y="500063"/>
            <a:ext cx="68199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kern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Критериалды</a:t>
            </a:r>
            <a:r>
              <a:rPr lang="ru-RU" sz="36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 </a:t>
            </a:r>
            <a:r>
              <a:rPr lang="ru-RU" sz="3600" b="1" kern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бағалаудың</a:t>
            </a:r>
            <a:r>
              <a:rPr lang="ru-RU" sz="36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b="1" kern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пайдасы</a:t>
            </a:r>
            <a:r>
              <a:rPr lang="ru-RU" sz="36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3071802" y="2643182"/>
            <a:ext cx="1729961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әділдік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066245" y="3571876"/>
            <a:ext cx="3297121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ынталандыру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3115493" y="4500570"/>
            <a:ext cx="2791149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белсенділік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137683" y="5357826"/>
            <a:ext cx="2707793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Жеке</a:t>
            </a:r>
            <a:r>
              <a:rPr lang="ru-RU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  </a:t>
            </a: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тұлға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grpSp>
        <p:nvGrpSpPr>
          <p:cNvPr id="37910" name="Group 17"/>
          <p:cNvGrpSpPr>
            <a:grpSpLocks/>
          </p:cNvGrpSpPr>
          <p:nvPr/>
        </p:nvGrpSpPr>
        <p:grpSpPr bwMode="auto">
          <a:xfrm>
            <a:off x="2136775" y="5357813"/>
            <a:ext cx="762000" cy="665162"/>
            <a:chOff x="1110" y="2656"/>
            <a:chExt cx="1549" cy="1351"/>
          </a:xfrm>
        </p:grpSpPr>
        <p:sp>
          <p:nvSpPr>
            <p:cNvPr id="37912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13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3" name="AutoShape 20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7911" name="Text Box 27"/>
          <p:cNvSpPr txBox="1">
            <a:spLocks noChangeArrowheads="1"/>
          </p:cNvSpPr>
          <p:nvPr/>
        </p:nvSpPr>
        <p:spPr bwMode="gray">
          <a:xfrm>
            <a:off x="2333625" y="545623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solidFill>
                  <a:schemeClr val="bg1"/>
                </a:solidFill>
              </a:rPr>
              <a:t>5</a:t>
            </a:r>
            <a:endParaRPr lang="en-US" altLang="ru-RU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75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81400" y="6305550"/>
            <a:ext cx="2133600" cy="476250"/>
          </a:xfrm>
        </p:spPr>
        <p:txBody>
          <a:bodyPr/>
          <a:lstStyle/>
          <a:p>
            <a:pPr algn="r">
              <a:defRPr/>
            </a:pPr>
            <a:r>
              <a:rPr lang="en-US"/>
              <a:t>www.themegallery.com</a:t>
            </a:r>
          </a:p>
        </p:txBody>
      </p:sp>
      <p:sp>
        <p:nvSpPr>
          <p:cNvPr id="74755" name="AutoShape 3"/>
          <p:cNvSpPr>
            <a:spLocks noChangeArrowheads="1"/>
          </p:cNvSpPr>
          <p:nvPr/>
        </p:nvSpPr>
        <p:spPr bwMode="gray">
          <a:xfrm>
            <a:off x="256696" y="1692445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tint val="60784"/>
                  <a:invGamma/>
                  <a:alpha val="12000"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gray">
          <a:xfrm>
            <a:off x="561496" y="1997245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gray">
          <a:xfrm>
            <a:off x="3114192" y="1711485"/>
            <a:ext cx="4590299" cy="71437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Оқушылармен кері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endParaRPr lang="ru-RU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қамтамасыз ету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8" name="AutoShape 6"/>
          <p:cNvSpPr>
            <a:spLocks noChangeArrowheads="1"/>
          </p:cNvSpPr>
          <p:nvPr/>
        </p:nvSpPr>
        <p:spPr bwMode="gray">
          <a:xfrm>
            <a:off x="3685696" y="2497303"/>
            <a:ext cx="4590299" cy="71438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өзіндік оқуға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қатысуы.</a:t>
            </a:r>
            <a:endParaRPr lang="en-US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9" name="AutoShape 7"/>
          <p:cNvSpPr>
            <a:spLocks noChangeArrowheads="1"/>
          </p:cNvSpPr>
          <p:nvPr/>
        </p:nvSpPr>
        <p:spPr bwMode="gray">
          <a:xfrm>
            <a:off x="3828572" y="3354559"/>
            <a:ext cx="5029708" cy="71438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нәтижелерін ескере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оқытуды өзгерту.</a:t>
            </a:r>
            <a:endParaRPr lang="en-US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gray">
          <a:xfrm>
            <a:off x="3614258" y="4140377"/>
            <a:ext cx="4590299" cy="57150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өзін-өзі бағалауы</a:t>
            </a:r>
            <a:endParaRPr lang="en-US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61" name="AutoShape 9"/>
          <p:cNvSpPr>
            <a:spLocks noChangeArrowheads="1"/>
          </p:cNvSpPr>
          <p:nvPr/>
        </p:nvSpPr>
        <p:spPr bwMode="gray">
          <a:xfrm>
            <a:off x="3042754" y="4783319"/>
            <a:ext cx="5156106" cy="71438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Өздерінің оқуын қалай жақсартуға</a:t>
            </a:r>
            <a:endParaRPr lang="ru-RU" b="1" i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болатындығын түсіну қажеттігі.</a:t>
            </a:r>
            <a:endParaRPr lang="en-US" b="1" i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gray">
          <a:xfrm>
            <a:off x="793303" y="3211683"/>
            <a:ext cx="269439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>
                <a:ln w="19050">
                  <a:solidFill>
                    <a:srgbClr val="FF0066"/>
                  </a:solidFill>
                  <a:prstDash val="solid"/>
                </a:ln>
                <a:solidFill>
                  <a:srgbClr val="FF0066"/>
                </a:solidFill>
                <a:latin typeface="+mn-lt"/>
                <a:cs typeface="+mn-cs"/>
              </a:rPr>
              <a:t>Факторлары</a:t>
            </a:r>
            <a:endParaRPr lang="en-US" sz="3200" b="1" dirty="0">
              <a:ln w="19050">
                <a:solidFill>
                  <a:srgbClr val="FF0066"/>
                </a:solidFill>
                <a:prstDash val="solid"/>
              </a:ln>
              <a:solidFill>
                <a:srgbClr val="FF0066"/>
              </a:solidFill>
              <a:latin typeface="+mn-lt"/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51520" y="188640"/>
            <a:ext cx="8606760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Оқытуды жақсартудың 5 қағидасы</a:t>
            </a:r>
            <a:endParaRPr lang="ru-RU" sz="40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348880"/>
            <a:ext cx="7500989" cy="17543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/>
                <a:solidFill>
                  <a:srgbClr val="FF0066"/>
                </a:solidFill>
                <a:cs typeface="+mn-cs"/>
              </a:rPr>
              <a:t>НАЗАРЛАРЫҢЫЗҒА РАХМЕТ!</a:t>
            </a:r>
            <a:endParaRPr lang="ru-RU" sz="5400" b="1" dirty="0">
              <a:ln/>
              <a:solidFill>
                <a:srgbClr val="FF0066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3.infourok.ru/uploads/ex/089a/00044e59-a1b4fd15/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1488"/>
            <a:ext cx="925252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66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908720"/>
            <a:ext cx="8143900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ОҚУШЫЛАРДЫҢ ОҚУДА ЖЕТІСТІКТЕРГЕ ЖЕТУІНЕ БАҒАЛАУДЫҢ МАҢЫЗДЫЛЫҒЫ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809" y="908720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dirty="0" smtClean="0">
                <a:solidFill>
                  <a:srgbClr val="FF0000"/>
                </a:solidFill>
              </a:rPr>
              <a:t>Бағалау критерийі:</a:t>
            </a:r>
          </a:p>
          <a:p>
            <a:pPr lvl="0"/>
            <a:endParaRPr lang="kk-KZ" sz="3200" dirty="0" smtClean="0"/>
          </a:p>
          <a:p>
            <a:pPr lvl="0"/>
            <a:r>
              <a:rPr lang="kk-KZ" sz="3200" dirty="0" smtClean="0"/>
              <a:t>Көбелектің </a:t>
            </a:r>
            <a:r>
              <a:rPr lang="kk-KZ" sz="3200" dirty="0"/>
              <a:t>фигуралы 4 қанаты бар -1 </a:t>
            </a:r>
            <a:r>
              <a:rPr lang="kk-KZ" sz="3200" dirty="0" smtClean="0"/>
              <a:t>ұпай</a:t>
            </a:r>
          </a:p>
          <a:p>
            <a:pPr lvl="0"/>
            <a:endParaRPr lang="ru-RU" sz="3200" dirty="0"/>
          </a:p>
          <a:p>
            <a:pPr lvl="0"/>
            <a:r>
              <a:rPr lang="kk-KZ" sz="3200" dirty="0"/>
              <a:t>Көбелектің денесі, іші бар -1 </a:t>
            </a:r>
            <a:r>
              <a:rPr lang="kk-KZ" sz="3200" dirty="0" smtClean="0"/>
              <a:t>ұпай</a:t>
            </a:r>
          </a:p>
          <a:p>
            <a:pPr lvl="0"/>
            <a:endParaRPr lang="ru-RU" sz="3200" dirty="0"/>
          </a:p>
          <a:p>
            <a:pPr lvl="0"/>
            <a:r>
              <a:rPr lang="kk-KZ" sz="3200" dirty="0"/>
              <a:t>Көбелектің көздері, мұртшалары бар -1 </a:t>
            </a:r>
            <a:r>
              <a:rPr lang="kk-KZ" sz="3200" dirty="0" smtClean="0"/>
              <a:t>ұпай</a:t>
            </a:r>
          </a:p>
          <a:p>
            <a:pPr lvl="0"/>
            <a:endParaRPr lang="ru-RU" sz="3200" dirty="0"/>
          </a:p>
          <a:p>
            <a:pPr lvl="0"/>
            <a:r>
              <a:rPr lang="kk-KZ" sz="3200" dirty="0"/>
              <a:t>Көбелектің 6 аяғы бар -1 </a:t>
            </a:r>
            <a:r>
              <a:rPr lang="kk-KZ" sz="3200" dirty="0" smtClean="0"/>
              <a:t>ұпай</a:t>
            </a:r>
          </a:p>
          <a:p>
            <a:pPr lvl="0"/>
            <a:endParaRPr lang="ru-RU" sz="3200" dirty="0"/>
          </a:p>
          <a:p>
            <a:pPr lvl="0"/>
            <a:r>
              <a:rPr lang="kk-KZ" sz="3200" dirty="0"/>
              <a:t>Көбелектің тұмсығы бар -1 ұпай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88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179512" y="388937"/>
            <a:ext cx="8712968" cy="6165304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sz="39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9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39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термині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отыру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дегенді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білдіретін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латын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сөзінен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9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9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900" b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3900" b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арғы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шешімді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мақсатымен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нәтижелерін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жүйелі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жиынтықтауға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қызметті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белгілеу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қолданылатын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термин</a:t>
            </a:r>
            <a:r>
              <a:rPr lang="ru-RU" sz="26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506" name="Нижний колонтитул 3"/>
          <p:cNvSpPr txBox="1">
            <a:spLocks noGrp="1"/>
          </p:cNvSpPr>
          <p:nvPr/>
        </p:nvSpPr>
        <p:spPr bwMode="gray">
          <a:xfrm>
            <a:off x="6934200" y="228600"/>
            <a:ext cx="1752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000" b="1">
                <a:solidFill>
                  <a:schemeClr val="tx2"/>
                </a:solidFill>
              </a:rPr>
              <a:t>www.themegallery.com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64862" y="2446186"/>
            <a:ext cx="4019551" cy="3935142"/>
            <a:chOff x="364863" y="2378993"/>
            <a:chExt cx="4025546" cy="4002335"/>
          </a:xfrm>
        </p:grpSpPr>
        <p:sp>
          <p:nvSpPr>
            <p:cNvPr id="22531" name="AutoShape 5"/>
            <p:cNvSpPr>
              <a:spLocks noChangeArrowheads="1"/>
            </p:cNvSpPr>
            <p:nvPr/>
          </p:nvSpPr>
          <p:spPr bwMode="auto">
            <a:xfrm>
              <a:off x="364863" y="2708920"/>
              <a:ext cx="3631073" cy="367240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sz="2000" b="1" dirty="0" err="1">
                  <a:solidFill>
                    <a:srgbClr val="002060"/>
                  </a:solidFill>
                </a:rPr>
                <a:t>Оқытуды</a:t>
              </a:r>
              <a:r>
                <a:rPr lang="ru-RU" sz="2000" b="1" dirty="0">
                  <a:solidFill>
                    <a:srgbClr val="002060"/>
                  </a:solidFill>
                </a:rPr>
                <a:t>, </a:t>
              </a:r>
              <a:r>
                <a:rPr lang="ru-RU" sz="2000" b="1" dirty="0" err="1">
                  <a:solidFill>
                    <a:srgbClr val="002060"/>
                  </a:solidFill>
                </a:rPr>
                <a:t>әдістерді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және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>
                  <a:solidFill>
                    <a:srgbClr val="002060"/>
                  </a:solidFill>
                </a:rPr>
                <a:t>осы </a:t>
              </a:r>
              <a:r>
                <a:rPr lang="ru-RU" sz="2000" b="1" dirty="0" err="1">
                  <a:solidFill>
                    <a:srgbClr val="002060"/>
                  </a:solidFill>
                </a:rPr>
                <a:t>мүмкіндіктерді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Іске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 </a:t>
              </a:r>
              <a:r>
                <a:rPr lang="ru-RU" sz="2000" b="1" dirty="0" err="1">
                  <a:solidFill>
                    <a:srgbClr val="002060"/>
                  </a:solidFill>
                </a:rPr>
                <a:t>асыру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түрлерін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жа</a:t>
              </a:r>
              <a:r>
                <a:rPr lang="kk-KZ" sz="2000" b="1" dirty="0">
                  <a:solidFill>
                    <a:srgbClr val="002060"/>
                  </a:solidFill>
                </a:rPr>
                <a:t>қ</a:t>
              </a:r>
              <a:r>
                <a:rPr lang="ru-RU" sz="2000" b="1" dirty="0" err="1" smtClean="0">
                  <a:solidFill>
                    <a:srgbClr val="002060"/>
                  </a:solidFill>
                </a:rPr>
                <a:t>сарту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мүмкіндіктерін</a:t>
              </a:r>
              <a:endParaRPr lang="ru-RU" sz="2000" b="1" dirty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анықтауын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 smtClean="0">
                  <a:solidFill>
                    <a:srgbClr val="002060"/>
                  </a:solidFill>
                </a:rPr>
                <a:t>бағалау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 smtClean="0">
                  <a:solidFill>
                    <a:srgbClr val="FF0066"/>
                  </a:solidFill>
                </a:rPr>
                <a:t>қалыптастырушы</a:t>
              </a:r>
              <a:r>
                <a:rPr lang="ru-RU" sz="2000" b="1" dirty="0" smtClean="0">
                  <a:solidFill>
                    <a:srgbClr val="FF0066"/>
                  </a:solidFill>
                </a:rPr>
                <a:t> </a:t>
              </a:r>
            </a:p>
            <a:p>
              <a:pPr algn="ctr"/>
              <a:r>
                <a:rPr lang="ru-RU" sz="2000" b="1" dirty="0" smtClean="0">
                  <a:solidFill>
                    <a:srgbClr val="FF0066"/>
                  </a:solidFill>
                </a:rPr>
                <a:t>(</a:t>
              </a:r>
              <a:r>
                <a:rPr lang="ru-RU" sz="2000" b="1" dirty="0" err="1" smtClean="0">
                  <a:solidFill>
                    <a:srgbClr val="FF0066"/>
                  </a:solidFill>
                </a:rPr>
                <a:t>формативті</a:t>
              </a:r>
              <a:r>
                <a:rPr lang="ru-RU" sz="2000" b="1" dirty="0" smtClean="0">
                  <a:solidFill>
                    <a:srgbClr val="FF0066"/>
                  </a:solidFill>
                </a:rPr>
                <a:t>) </a:t>
              </a:r>
              <a:r>
                <a:rPr lang="ru-RU" sz="2000" b="1" dirty="0" err="1">
                  <a:solidFill>
                    <a:srgbClr val="002060"/>
                  </a:solidFill>
                </a:rPr>
                <a:t>немесе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Оқыту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үшін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Бағалау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(</a:t>
              </a:r>
              <a:r>
                <a:rPr lang="ru-RU" sz="2000" b="1" dirty="0" err="1">
                  <a:solidFill>
                    <a:srgbClr val="002060"/>
                  </a:solidFill>
                </a:rPr>
                <a:t>ОүБ</a:t>
              </a:r>
              <a:r>
                <a:rPr lang="ru-RU" sz="2000" b="1" dirty="0">
                  <a:solidFill>
                    <a:srgbClr val="002060"/>
                  </a:solidFill>
                </a:rPr>
                <a:t>) </a:t>
              </a:r>
              <a:r>
                <a:rPr lang="ru-RU" sz="2000" b="1" dirty="0" err="1">
                  <a:solidFill>
                    <a:srgbClr val="002060"/>
                  </a:solidFill>
                </a:rPr>
                <a:t>болып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табылады</a:t>
              </a:r>
              <a:r>
                <a:rPr lang="ru-RU" sz="2000" b="1" dirty="0">
                  <a:solidFill>
                    <a:srgbClr val="002060"/>
                  </a:solidFill>
                </a:rPr>
                <a:t>.</a:t>
              </a:r>
              <a:endParaRPr lang="en-US" sz="2000" b="1" dirty="0">
                <a:solidFill>
                  <a:srgbClr val="002060"/>
                </a:solidFill>
              </a:endParaRPr>
            </a:p>
            <a:p>
              <a:pPr algn="ctr" eaLnBrk="0" hangingPunct="0"/>
              <a:endParaRPr lang="ru-RU" sz="2000" b="1" dirty="0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43016" name="Freeform 8"/>
            <p:cNvSpPr>
              <a:spLocks/>
            </p:cNvSpPr>
            <p:nvPr/>
          </p:nvSpPr>
          <p:spPr bwMode="gray">
            <a:xfrm>
              <a:off x="3487121" y="2378993"/>
              <a:ext cx="903288" cy="1241425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63529"/>
                    <a:invGamma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2534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2964781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4384412" y="2446186"/>
            <a:ext cx="4508067" cy="3935142"/>
            <a:chOff x="4503702" y="2276872"/>
            <a:chExt cx="4388778" cy="4104456"/>
          </a:xfrm>
        </p:grpSpPr>
        <p:sp>
          <p:nvSpPr>
            <p:cNvPr id="22530" name="AutoShape 3"/>
            <p:cNvSpPr>
              <a:spLocks noChangeArrowheads="1"/>
            </p:cNvSpPr>
            <p:nvPr/>
          </p:nvSpPr>
          <p:spPr bwMode="auto">
            <a:xfrm>
              <a:off x="5220072" y="2708920"/>
              <a:ext cx="3672408" cy="367240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ru-RU" sz="2000" b="1" dirty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>
                  <a:solidFill>
                    <a:srgbClr val="002060"/>
                  </a:solidFill>
                </a:rPr>
                <a:t>Егер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бағалау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мақсаты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жіктеу</a:t>
              </a:r>
              <a:r>
                <a:rPr lang="ru-RU" sz="2000" b="1" dirty="0">
                  <a:solidFill>
                    <a:srgbClr val="002060"/>
                  </a:solidFill>
                </a:rPr>
                <a:t>, </a:t>
              </a:r>
              <a:r>
                <a:rPr lang="ru-RU" sz="2000" b="1" dirty="0" err="1">
                  <a:solidFill>
                    <a:srgbClr val="002060"/>
                  </a:solidFill>
                </a:rPr>
                <a:t>сертификациялау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немесе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оқытуды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 smtClean="0">
                  <a:solidFill>
                    <a:srgbClr val="002060"/>
                  </a:solidFill>
                </a:rPr>
                <a:t>жылжыту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үшін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 smtClean="0">
                  <a:solidFill>
                    <a:srgbClr val="002060"/>
                  </a:solidFill>
                </a:rPr>
                <a:t>оқыту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қорытындысын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шығару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болса</a:t>
              </a:r>
              <a:r>
                <a:rPr lang="ru-RU" sz="2000" b="1" dirty="0">
                  <a:solidFill>
                    <a:srgbClr val="002060"/>
                  </a:solidFill>
                </a:rPr>
                <a:t>, </a:t>
              </a:r>
              <a:r>
                <a:rPr lang="ru-RU" sz="2000" b="1" dirty="0" err="1">
                  <a:solidFill>
                    <a:srgbClr val="002060"/>
                  </a:solidFill>
                </a:rPr>
                <a:t>онда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өзінің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функциясы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бойынша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бағалау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 smtClean="0">
                  <a:solidFill>
                    <a:srgbClr val="FF0066"/>
                  </a:solidFill>
                </a:rPr>
                <a:t>жиынтық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smtClean="0">
                  <a:solidFill>
                    <a:srgbClr val="FF0066"/>
                  </a:solidFill>
                </a:rPr>
                <a:t>(</a:t>
              </a:r>
              <a:r>
                <a:rPr lang="ru-RU" sz="2000" b="1" dirty="0" err="1" smtClean="0">
                  <a:solidFill>
                    <a:srgbClr val="FF0066"/>
                  </a:solidFill>
                </a:rPr>
                <a:t>суммативті</a:t>
              </a:r>
              <a:r>
                <a:rPr lang="ru-RU" sz="2000" b="1" dirty="0" smtClean="0">
                  <a:solidFill>
                    <a:srgbClr val="FF0066"/>
                  </a:solidFill>
                </a:rPr>
                <a:t>) </a:t>
              </a: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болып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табылады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және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</a:p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оны </a:t>
              </a:r>
              <a:r>
                <a:rPr lang="ru-RU" sz="2000" b="1" dirty="0" err="1">
                  <a:solidFill>
                    <a:srgbClr val="002060"/>
                  </a:solidFill>
                </a:rPr>
                <a:t>оқытуды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endParaRPr lang="ru-RU" sz="20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000" b="1" dirty="0" err="1" smtClean="0">
                  <a:solidFill>
                    <a:srgbClr val="002060"/>
                  </a:solidFill>
                </a:rPr>
                <a:t>бағалау</a:t>
              </a:r>
              <a:r>
                <a:rPr lang="ru-RU" sz="20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деп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 err="1">
                  <a:solidFill>
                    <a:srgbClr val="002060"/>
                  </a:solidFill>
                </a:rPr>
                <a:t>атайды</a:t>
              </a:r>
              <a:r>
                <a:rPr lang="ru-RU" sz="2000" b="1" dirty="0">
                  <a:solidFill>
                    <a:srgbClr val="002060"/>
                  </a:solidFill>
                </a:rPr>
                <a:t>.</a:t>
              </a:r>
              <a:endParaRPr lang="en-US" sz="2000" b="1" dirty="0">
                <a:solidFill>
                  <a:srgbClr val="002060"/>
                </a:solidFill>
              </a:endParaRPr>
            </a:p>
            <a:p>
              <a:pPr algn="ctr" eaLnBrk="0" hangingPunct="0"/>
              <a:endParaRPr lang="ru-RU" sz="2000" b="1" dirty="0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43018" name="Freeform 10"/>
            <p:cNvSpPr>
              <a:spLocks/>
            </p:cNvSpPr>
            <p:nvPr/>
          </p:nvSpPr>
          <p:spPr bwMode="gray">
            <a:xfrm flipH="1">
              <a:off x="4503702" y="2276872"/>
              <a:ext cx="903287" cy="1241425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2952488" y="891108"/>
            <a:ext cx="2998788" cy="1601788"/>
            <a:chOff x="2952488" y="891108"/>
            <a:chExt cx="2998788" cy="1601788"/>
          </a:xfrm>
        </p:grpSpPr>
        <p:grpSp>
          <p:nvGrpSpPr>
            <p:cNvPr id="22536" name="Group 11"/>
            <p:cNvGrpSpPr>
              <a:grpSpLocks/>
            </p:cNvGrpSpPr>
            <p:nvPr/>
          </p:nvGrpSpPr>
          <p:grpSpPr bwMode="auto">
            <a:xfrm>
              <a:off x="2952488" y="891108"/>
              <a:ext cx="2998788" cy="1601788"/>
              <a:chOff x="1997" y="1314"/>
              <a:chExt cx="1889" cy="1009"/>
            </a:xfrm>
          </p:grpSpPr>
          <p:grpSp>
            <p:nvGrpSpPr>
              <p:cNvPr id="22539" name="Group 12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43021" name="Oval 13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cs typeface="+mn-cs"/>
                  </a:endParaRPr>
                </a:p>
              </p:txBody>
            </p:sp>
            <p:sp>
              <p:nvSpPr>
                <p:cNvPr id="43022" name="Oval 14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cs typeface="+mn-cs"/>
                  </a:endParaRPr>
                </a:p>
              </p:txBody>
            </p:sp>
          </p:grpSp>
          <p:sp>
            <p:nvSpPr>
              <p:cNvPr id="43023" name="Oval 15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43024" name="Oval 16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43025" name="Oval 17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79216"/>
                      <a:invGamma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43026" name="Oval 18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ru-RU" dirty="0">
                  <a:cs typeface="+mn-cs"/>
                </a:endParaRPr>
              </a:p>
            </p:txBody>
          </p:sp>
        </p:grpSp>
        <p:sp>
          <p:nvSpPr>
            <p:cNvPr id="22537" name="Text Box 19"/>
            <p:cNvSpPr txBox="1">
              <a:spLocks noChangeArrowheads="1"/>
            </p:cNvSpPr>
            <p:nvPr/>
          </p:nvSpPr>
          <p:spPr bwMode="auto">
            <a:xfrm>
              <a:off x="3563888" y="1249596"/>
              <a:ext cx="1675867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kk-KZ" sz="2800" b="1" dirty="0">
                  <a:solidFill>
                    <a:srgbClr val="FF0066"/>
                  </a:solidFill>
                </a:rPr>
                <a:t>Бағалау</a:t>
              </a:r>
              <a:endParaRPr lang="en-US" sz="2800" b="1" dirty="0">
                <a:solidFill>
                  <a:srgbClr val="FF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04709"/>
              </p:ext>
            </p:extLst>
          </p:nvPr>
        </p:nvGraphicFramePr>
        <p:xfrm>
          <a:off x="854841" y="1844824"/>
          <a:ext cx="7429552" cy="4092723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714776"/>
                <a:gridCol w="3714776"/>
              </a:tblGrid>
              <a:tr h="846081">
                <a:tc>
                  <a:txBody>
                    <a:bodyPr/>
                    <a:lstStyle/>
                    <a:p>
                      <a:pPr algn="ctr"/>
                      <a:r>
                        <a:rPr lang="kk-KZ" sz="28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Қалыптастырушы </a:t>
                      </a:r>
                      <a:endParaRPr lang="ru-RU" sz="2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 </a:t>
                      </a:r>
                      <a:endParaRPr lang="ru-RU" sz="2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6081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 үшін бағалау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Оқуды  бағалау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6081">
                <a:tc>
                  <a:txBody>
                    <a:bodyPr/>
                    <a:lstStyle/>
                    <a:p>
                      <a:pPr algn="ctr"/>
                      <a:r>
                        <a:rPr lang="kk-KZ" sz="240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Ынталандырушы </a:t>
                      </a:r>
                      <a:endParaRPr lang="ru-RU" sz="24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 </a:t>
                      </a:r>
                      <a:endParaRPr lang="ru-RU" sz="24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247970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Мысалы: мадақтап</a:t>
                      </a:r>
                      <a:r>
                        <a:rPr lang="kk-KZ" sz="24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қолдау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Мысалы: бөлім</a:t>
                      </a:r>
                      <a:r>
                        <a:rPr lang="kk-KZ" sz="24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бойынша жиынтық бағалау</a:t>
                      </a:r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тоқсандық жиынтық бағалау,</a:t>
                      </a:r>
                      <a:r>
                        <a:rPr lang="kk-KZ" sz="24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тоқсандық баға 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6796" y="769059"/>
            <a:ext cx="7925643" cy="58477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оқуды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32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4294967295"/>
          </p:nvPr>
        </p:nvSpPr>
        <p:spPr>
          <a:xfrm>
            <a:off x="971600" y="1580728"/>
            <a:ext cx="7499350" cy="48006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Оқытудың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қиындықтарын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анықтау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pPr eaLnBrk="1" hangingPunct="1"/>
            <a:r>
              <a:rPr lang="ru-RU" b="1" dirty="0" err="1" smtClean="0">
                <a:solidFill>
                  <a:srgbClr val="002060"/>
                </a:solidFill>
              </a:rPr>
              <a:t>Жетістіктер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туралы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кері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байланыс</a:t>
            </a:r>
            <a:r>
              <a:rPr lang="ru-RU" b="1" dirty="0" smtClean="0">
                <a:solidFill>
                  <a:srgbClr val="002060"/>
                </a:solidFill>
              </a:rPr>
              <a:t> (</a:t>
            </a:r>
            <a:r>
              <a:rPr lang="ru-RU" b="1" dirty="0" err="1" smtClean="0">
                <a:solidFill>
                  <a:srgbClr val="002060"/>
                </a:solidFill>
              </a:rPr>
              <a:t>оқушылар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мұғалімдер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және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ата-аналар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үшін</a:t>
            </a:r>
            <a:r>
              <a:rPr lang="ru-RU" b="1" dirty="0" smtClean="0">
                <a:solidFill>
                  <a:srgbClr val="002060"/>
                </a:solidFill>
              </a:rPr>
              <a:t>);</a:t>
            </a:r>
          </a:p>
          <a:p>
            <a:pPr eaLnBrk="1" hangingPunct="1"/>
            <a:r>
              <a:rPr lang="ru-RU" b="1" dirty="0" err="1" smtClean="0">
                <a:solidFill>
                  <a:srgbClr val="002060"/>
                </a:solidFill>
              </a:rPr>
              <a:t>Уәж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pPr eaLnBrk="1" hangingPunct="1"/>
            <a:r>
              <a:rPr lang="ru-RU" b="1" dirty="0" err="1" smtClean="0">
                <a:solidFill>
                  <a:srgbClr val="002060"/>
                </a:solidFill>
              </a:rPr>
              <a:t>Болжау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және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сұрыптау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pPr eaLnBrk="1" hangingPunct="1"/>
            <a:r>
              <a:rPr lang="ru-RU" b="1" dirty="0" err="1" smtClean="0">
                <a:solidFill>
                  <a:srgbClr val="002060"/>
                </a:solidFill>
              </a:rPr>
              <a:t>Стандарттарды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бақылау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және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орындау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pPr eaLnBrk="1" hangingPunct="1"/>
            <a:r>
              <a:rPr lang="ru-RU" b="1" dirty="0" err="1" smtClean="0">
                <a:solidFill>
                  <a:srgbClr val="002060"/>
                </a:solidFill>
              </a:rPr>
              <a:t>Оқыту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бағдарламасының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мазмұнын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және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білім</a:t>
            </a:r>
            <a:r>
              <a:rPr lang="ru-RU" b="1" dirty="0" smtClean="0">
                <a:solidFill>
                  <a:srgbClr val="002060"/>
                </a:solidFill>
              </a:rPr>
              <a:t> беру </a:t>
            </a:r>
            <a:r>
              <a:rPr lang="ru-RU" b="1" dirty="0" err="1" smtClean="0">
                <a:solidFill>
                  <a:srgbClr val="002060"/>
                </a:solidFill>
              </a:rPr>
              <a:t>стилін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бақылау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23555" name="Нижний колонтитул 3"/>
          <p:cNvSpPr txBox="1">
            <a:spLocks noGrp="1"/>
          </p:cNvSpPr>
          <p:nvPr/>
        </p:nvSpPr>
        <p:spPr bwMode="gray">
          <a:xfrm>
            <a:off x="6934200" y="228600"/>
            <a:ext cx="1752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000" b="1">
                <a:solidFill>
                  <a:schemeClr val="tx2"/>
                </a:solidFill>
              </a:rPr>
              <a:t>www.themegallery.com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971600" y="692696"/>
            <a:ext cx="7488833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4000" b="1" dirty="0" err="1">
                <a:solidFill>
                  <a:srgbClr val="FF0066"/>
                </a:solidFill>
              </a:rPr>
              <a:t>Бағалаудың</a:t>
            </a:r>
            <a:r>
              <a:rPr lang="ru-RU" sz="4000" b="1" dirty="0">
                <a:solidFill>
                  <a:srgbClr val="FF0066"/>
                </a:solidFill>
              </a:rPr>
              <a:t> </a:t>
            </a:r>
            <a:r>
              <a:rPr lang="ru-RU" sz="4000" b="1" dirty="0" err="1">
                <a:solidFill>
                  <a:srgbClr val="FF0066"/>
                </a:solidFill>
              </a:rPr>
              <a:t>мақсаты</a:t>
            </a:r>
            <a:endParaRPr lang="ru-RU" altLang="ru-RU" sz="4000" b="1" dirty="0" smtClean="0">
              <a:solidFill>
                <a:srgbClr val="FF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7" name="AutoShape 9"/>
          <p:cNvSpPr>
            <a:spLocks noChangeAspect="1" noChangeArrowheads="1" noTextEdit="1"/>
          </p:cNvSpPr>
          <p:nvPr/>
        </p:nvSpPr>
        <p:spPr bwMode="gray">
          <a:xfrm flipH="1">
            <a:off x="11688112" y="5086170"/>
            <a:ext cx="612209" cy="837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87068994"/>
              </p:ext>
            </p:extLst>
          </p:nvPr>
        </p:nvGraphicFramePr>
        <p:xfrm>
          <a:off x="251520" y="1268760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539552" y="476672"/>
            <a:ext cx="7925643" cy="58477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32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Критерийалды</a:t>
            </a:r>
            <a:r>
              <a:rPr lang="ru-RU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32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1267</TotalTime>
  <Words>564</Words>
  <Application>Microsoft Office PowerPoint</Application>
  <PresentationFormat>Экран (4:3)</PresentationFormat>
  <Paragraphs>175</Paragraphs>
  <Slides>17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ҚОШ КЕЛДІҢІЗДЕР, ҚҰРМЕТТІ ӘРІПТЕСТЕР!</vt:lpstr>
      <vt:lpstr>Презентация PowerPoint</vt:lpstr>
      <vt:lpstr>Презентация PowerPoint</vt:lpstr>
      <vt:lpstr>Презентация PowerPoint</vt:lpstr>
      <vt:lpstr>«Бағалау»  термині «жақын отыру» дегенді білдіретін латын сөзінен шыққан.  Бағалау – одан арғы білім алу туралы шешімді қабылдау мақсатымен оқытудың нәтижелерін жүйелі түрде жиынтықтауға бағытталған қызметті белгілеу үшін қолданылатын термин.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Критериалды   оқытудың маңыздылығы: 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Жеті модуль- жеті әлем</dc:title>
  <dc:creator>User</dc:creator>
  <cp:lastModifiedBy>Windows User</cp:lastModifiedBy>
  <cp:revision>110</cp:revision>
  <dcterms:created xsi:type="dcterms:W3CDTF">2012-10-23T10:13:19Z</dcterms:created>
  <dcterms:modified xsi:type="dcterms:W3CDTF">2017-11-19T16:27:41Z</dcterms:modified>
</cp:coreProperties>
</file>